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9" r:id="rId2"/>
    <p:sldId id="313" r:id="rId3"/>
    <p:sldId id="315" r:id="rId4"/>
    <p:sldId id="318" r:id="rId5"/>
    <p:sldId id="293" r:id="rId6"/>
    <p:sldId id="300" r:id="rId7"/>
    <p:sldId id="283" r:id="rId8"/>
    <p:sldId id="310" r:id="rId9"/>
    <p:sldId id="269" r:id="rId10"/>
    <p:sldId id="270" r:id="rId11"/>
    <p:sldId id="275" r:id="rId12"/>
    <p:sldId id="286" r:id="rId13"/>
    <p:sldId id="276" r:id="rId14"/>
    <p:sldId id="277" r:id="rId15"/>
    <p:sldId id="278" r:id="rId16"/>
    <p:sldId id="280" r:id="rId17"/>
    <p:sldId id="294" r:id="rId18"/>
    <p:sldId id="319" r:id="rId19"/>
    <p:sldId id="311" r:id="rId20"/>
    <p:sldId id="317" r:id="rId21"/>
    <p:sldId id="297" r:id="rId22"/>
    <p:sldId id="288"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19C"/>
    <a:srgbClr val="5B9BD5"/>
    <a:srgbClr val="FF0000"/>
    <a:srgbClr val="CBFFCB"/>
    <a:srgbClr val="0004F3"/>
    <a:srgbClr val="0014EA"/>
    <a:srgbClr val="7030A0"/>
    <a:srgbClr val="548235"/>
    <a:srgbClr val="0070C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474" autoAdjust="0"/>
    <p:restoredTop sz="94660"/>
  </p:normalViewPr>
  <p:slideViewPr>
    <p:cSldViewPr snapToGrid="0">
      <p:cViewPr varScale="1">
        <p:scale>
          <a:sx n="103" d="100"/>
          <a:sy n="103" d="100"/>
        </p:scale>
        <p:origin x="72" y="660"/>
      </p:cViewPr>
      <p:guideLst/>
    </p:cSldViewPr>
  </p:slideViewPr>
  <p:notesTextViewPr>
    <p:cViewPr>
      <p:scale>
        <a:sx n="1" d="1"/>
        <a:sy n="1" d="1"/>
      </p:scale>
      <p:origin x="0" y="0"/>
    </p:cViewPr>
  </p:notesTextViewPr>
  <p:sorterViewPr>
    <p:cViewPr>
      <p:scale>
        <a:sx n="86" d="100"/>
        <a:sy n="8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CFE72-A70A-4B9C-9981-2E9FA63CD2D3}" type="datetimeFigureOut">
              <a:rPr lang="en-AU" smtClean="0"/>
              <a:t>12/07/2023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757D8-96A0-41FE-B5A4-49C848512382}" type="slidenum">
              <a:rPr lang="en-AU" smtClean="0"/>
              <a:t>‹#›</a:t>
            </a:fld>
            <a:endParaRPr lang="en-AU"/>
          </a:p>
        </p:txBody>
      </p:sp>
    </p:spTree>
    <p:extLst>
      <p:ext uri="{BB962C8B-B14F-4D97-AF65-F5344CB8AC3E}">
        <p14:creationId xmlns:p14="http://schemas.microsoft.com/office/powerpoint/2010/main" val="116434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do we currently make our 3D models, a quick generalization is worth reflecting on. In the end we follow a linear workflow. Models are rarely used to update a primary data store with new relationship or insight. All new knowledge is embedded in the model.</a:t>
            </a:r>
          </a:p>
        </p:txBody>
      </p:sp>
      <p:sp>
        <p:nvSpPr>
          <p:cNvPr id="4" name="Slide Number Placeholder 3"/>
          <p:cNvSpPr>
            <a:spLocks noGrp="1"/>
          </p:cNvSpPr>
          <p:nvPr>
            <p:ph type="sldNum" sz="quarter" idx="10"/>
          </p:nvPr>
        </p:nvSpPr>
        <p:spPr/>
        <p:txBody>
          <a:bodyPr/>
          <a:lstStyle/>
          <a:p>
            <a:fld id="{594D0290-75CB-4A39-99C5-DED5E41D1938}" type="slidenum">
              <a:rPr lang="en-CA" smtClean="0"/>
              <a:t>3</a:t>
            </a:fld>
            <a:endParaRPr lang="en-CA"/>
          </a:p>
        </p:txBody>
      </p:sp>
    </p:spTree>
    <p:extLst>
      <p:ext uri="{BB962C8B-B14F-4D97-AF65-F5344CB8AC3E}">
        <p14:creationId xmlns:p14="http://schemas.microsoft.com/office/powerpoint/2010/main" val="407812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3958538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197035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323575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AD2DF17-B184-415D-BA27-12054AE606DF}"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197678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D2DF17-B184-415D-BA27-12054AE606DF}" type="datetimeFigureOut">
              <a:rPr lang="en-AU" smtClean="0"/>
              <a:t>12/07/2023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3672527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AD2DF17-B184-415D-BA27-12054AE606DF}"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56999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AD2DF17-B184-415D-BA27-12054AE606DF}" type="datetimeFigureOut">
              <a:rPr lang="en-AU" smtClean="0"/>
              <a:t>12/07/2023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56641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AD2DF17-B184-415D-BA27-12054AE606DF}" type="datetimeFigureOut">
              <a:rPr lang="en-AU" smtClean="0"/>
              <a:t>12/07/2023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112391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DF17-B184-415D-BA27-12054AE606DF}" type="datetimeFigureOut">
              <a:rPr lang="en-AU" smtClean="0"/>
              <a:t>12/07/2023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7B77C07-432C-455F-9E1B-38EA363E236C}" type="slidenum">
              <a:rPr lang="en-AU" smtClean="0"/>
              <a:t>‹#›</a:t>
            </a:fld>
            <a:endParaRPr lang="en-AU"/>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06408" y="166620"/>
            <a:ext cx="855110" cy="419333"/>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0639" y="171521"/>
            <a:ext cx="1101374" cy="361880"/>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82200" y="48850"/>
            <a:ext cx="936134" cy="607222"/>
          </a:xfrm>
          <a:prstGeom prst="rect">
            <a:avLst/>
          </a:prstGeom>
        </p:spPr>
      </p:pic>
    </p:spTree>
    <p:extLst>
      <p:ext uri="{BB962C8B-B14F-4D97-AF65-F5344CB8AC3E}">
        <p14:creationId xmlns:p14="http://schemas.microsoft.com/office/powerpoint/2010/main" val="2801676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D2DF17-B184-415D-BA27-12054AE606DF}"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1042837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D2DF17-B184-415D-BA27-12054AE606DF}" type="datetimeFigureOut">
              <a:rPr lang="en-AU" smtClean="0"/>
              <a:t>12/07/2023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7B77C07-432C-455F-9E1B-38EA363E236C}" type="slidenum">
              <a:rPr lang="en-AU" smtClean="0"/>
              <a:t>‹#›</a:t>
            </a:fld>
            <a:endParaRPr lang="en-AU"/>
          </a:p>
        </p:txBody>
      </p:sp>
    </p:spTree>
    <p:extLst>
      <p:ext uri="{BB962C8B-B14F-4D97-AF65-F5344CB8AC3E}">
        <p14:creationId xmlns:p14="http://schemas.microsoft.com/office/powerpoint/2010/main" val="2195504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2DF17-B184-415D-BA27-12054AE606DF}" type="datetimeFigureOut">
              <a:rPr lang="en-AU" smtClean="0"/>
              <a:t>12/07/2023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77C07-432C-455F-9E1B-38EA363E236C}" type="slidenum">
              <a:rPr lang="en-AU" smtClean="0"/>
              <a:t>‹#›</a:t>
            </a:fld>
            <a:endParaRPr lang="en-AU"/>
          </a:p>
        </p:txBody>
      </p:sp>
    </p:spTree>
    <p:extLst>
      <p:ext uri="{BB962C8B-B14F-4D97-AF65-F5344CB8AC3E}">
        <p14:creationId xmlns:p14="http://schemas.microsoft.com/office/powerpoint/2010/main" val="700432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1.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emf"/><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2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jpe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emf"/></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emf"/><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3512" r="2644"/>
          <a:stretch/>
        </p:blipFill>
        <p:spPr>
          <a:xfrm>
            <a:off x="0" y="923731"/>
            <a:ext cx="12185780" cy="5912498"/>
          </a:xfrm>
          <a:prstGeom prst="rect">
            <a:avLst/>
          </a:prstGeom>
        </p:spPr>
      </p:pic>
      <p:sp>
        <p:nvSpPr>
          <p:cNvPr id="4" name="Rectangle 3"/>
          <p:cNvSpPr/>
          <p:nvPr/>
        </p:nvSpPr>
        <p:spPr>
          <a:xfrm>
            <a:off x="604058" y="1041087"/>
            <a:ext cx="10983884" cy="1969770"/>
          </a:xfrm>
          <a:prstGeom prst="rect">
            <a:avLst/>
          </a:prstGeom>
          <a:solidFill>
            <a:srgbClr val="FFFFFF">
              <a:alpha val="63137"/>
            </a:srgbClr>
          </a:solidFill>
        </p:spPr>
        <p:txBody>
          <a:bodyPr wrap="square">
            <a:spAutoFit/>
          </a:bodyPr>
          <a:lstStyle/>
          <a:p>
            <a:pPr algn="ctr">
              <a:spcAft>
                <a:spcPts val="0"/>
              </a:spcAft>
            </a:pPr>
            <a:endParaRPr lang="en-AU" dirty="0">
              <a:latin typeface="Calibri" panose="020F0502020204030204" pitchFamily="34" charset="0"/>
              <a:ea typeface="Times New Roman" panose="02020603050405020304" pitchFamily="18" charset="0"/>
              <a:cs typeface="Times New Roman" panose="02020603050405020304" pitchFamily="18" charset="0"/>
            </a:endParaRPr>
          </a:p>
          <a:p>
            <a:pPr algn="ctr">
              <a:spcAft>
                <a:spcPts val="0"/>
              </a:spcAft>
            </a:pPr>
            <a:r>
              <a:rPr lang="fr-FR" sz="1600" u="sng" dirty="0">
                <a:latin typeface="Calibri" panose="020F0502020204030204" pitchFamily="34" charset="0"/>
                <a:ea typeface="Times New Roman" panose="02020603050405020304" pitchFamily="18" charset="0"/>
                <a:cs typeface="Times New Roman" panose="02020603050405020304" pitchFamily="18" charset="0"/>
              </a:rPr>
              <a:t>Mark Jessell</a:t>
            </a:r>
            <a:r>
              <a:rPr lang="fr-FR" sz="1600" baseline="30000" dirty="0">
                <a:latin typeface="Calibri" panose="020F0502020204030204" pitchFamily="34" charset="0"/>
                <a:ea typeface="Times New Roman" panose="02020603050405020304" pitchFamily="18" charset="0"/>
                <a:cs typeface="Times New Roman" panose="02020603050405020304" pitchFamily="18" charset="0"/>
              </a:rPr>
              <a:t>1</a:t>
            </a:r>
            <a:r>
              <a:rPr lang="fr-FR" sz="1600" dirty="0">
                <a:latin typeface="Calibri" panose="020F0502020204030204" pitchFamily="34" charset="0"/>
                <a:ea typeface="Times New Roman" panose="02020603050405020304" pitchFamily="18" charset="0"/>
                <a:cs typeface="Times New Roman" panose="02020603050405020304" pitchFamily="18" charset="0"/>
              </a:rPr>
              <a:t>, Vitaliy Ogarko</a:t>
            </a:r>
            <a:r>
              <a:rPr lang="fr-FR" sz="1600" baseline="30000" dirty="0">
                <a:latin typeface="Calibri" panose="020F0502020204030204" pitchFamily="34" charset="0"/>
                <a:ea typeface="Times New Roman" panose="02020603050405020304" pitchFamily="18" charset="0"/>
                <a:cs typeface="Times New Roman" panose="02020603050405020304" pitchFamily="18" charset="0"/>
              </a:rPr>
              <a:t>2</a:t>
            </a:r>
            <a:r>
              <a:rPr lang="fr-FR" sz="1600" dirty="0">
                <a:latin typeface="Calibri" panose="020F0502020204030204" pitchFamily="34" charset="0"/>
                <a:ea typeface="Times New Roman" panose="02020603050405020304" pitchFamily="18" charset="0"/>
                <a:cs typeface="Times New Roman" panose="02020603050405020304" pitchFamily="18" charset="0"/>
              </a:rPr>
              <a:t>, Mark Lindsay</a:t>
            </a:r>
            <a:r>
              <a:rPr lang="fr-FR" sz="1600" baseline="30000" dirty="0">
                <a:latin typeface="Calibri" panose="020F0502020204030204" pitchFamily="34" charset="0"/>
                <a:ea typeface="Times New Roman" panose="02020603050405020304" pitchFamily="18" charset="0"/>
                <a:cs typeface="Times New Roman" panose="02020603050405020304" pitchFamily="18" charset="0"/>
              </a:rPr>
              <a:t>1</a:t>
            </a:r>
            <a:r>
              <a:rPr lang="fr-FR" sz="1600" dirty="0">
                <a:latin typeface="Calibri" panose="020F0502020204030204" pitchFamily="34" charset="0"/>
                <a:ea typeface="Times New Roman" panose="02020603050405020304" pitchFamily="18" charset="0"/>
                <a:cs typeface="Times New Roman" panose="02020603050405020304" pitchFamily="18" charset="0"/>
              </a:rPr>
              <a:t>, Ranee Joshi</a:t>
            </a:r>
            <a:r>
              <a:rPr lang="fr-FR" sz="1600" baseline="30000" dirty="0">
                <a:latin typeface="Calibri" panose="020F0502020204030204" pitchFamily="34" charset="0"/>
                <a:ea typeface="Times New Roman" panose="02020603050405020304" pitchFamily="18" charset="0"/>
                <a:cs typeface="Times New Roman" panose="02020603050405020304" pitchFamily="18" charset="0"/>
              </a:rPr>
              <a:t>1</a:t>
            </a:r>
            <a:r>
              <a:rPr lang="fr-FR" sz="1600" dirty="0">
                <a:latin typeface="Calibri" panose="020F0502020204030204" pitchFamily="34" charset="0"/>
                <a:ea typeface="Times New Roman" panose="02020603050405020304" pitchFamily="18" charset="0"/>
                <a:cs typeface="Times New Roman" panose="02020603050405020304" pitchFamily="18" charset="0"/>
              </a:rPr>
              <a:t>, Lachlan Grose</a:t>
            </a:r>
            <a:r>
              <a:rPr lang="fr-FR" sz="1600" baseline="30000" dirty="0">
                <a:latin typeface="Calibri" panose="020F0502020204030204" pitchFamily="34" charset="0"/>
                <a:ea typeface="Times New Roman" panose="02020603050405020304" pitchFamily="18" charset="0"/>
                <a:cs typeface="Times New Roman" panose="02020603050405020304" pitchFamily="18" charset="0"/>
              </a:rPr>
              <a:t>3</a:t>
            </a:r>
            <a:r>
              <a:rPr lang="fr-FR" sz="1600" dirty="0">
                <a:latin typeface="Calibri" panose="020F0502020204030204" pitchFamily="34" charset="0"/>
                <a:ea typeface="Times New Roman" panose="02020603050405020304" pitchFamily="18" charset="0"/>
                <a:cs typeface="Times New Roman" panose="02020603050405020304" pitchFamily="18" charset="0"/>
              </a:rPr>
              <a:t>, Laurent Ailleres</a:t>
            </a:r>
            <a:r>
              <a:rPr lang="fr-FR" sz="1600" baseline="30000" dirty="0">
                <a:latin typeface="Calibri" panose="020F0502020204030204" pitchFamily="34" charset="0"/>
                <a:ea typeface="Times New Roman" panose="02020603050405020304" pitchFamily="18" charset="0"/>
                <a:cs typeface="Times New Roman" panose="02020603050405020304" pitchFamily="18" charset="0"/>
              </a:rPr>
              <a:t>3</a:t>
            </a:r>
            <a:r>
              <a:rPr lang="fr-FR" sz="1600" dirty="0">
                <a:latin typeface="Calibri" panose="020F0502020204030204" pitchFamily="34" charset="0"/>
                <a:ea typeface="Times New Roman" panose="02020603050405020304" pitchFamily="18" charset="0"/>
                <a:cs typeface="Times New Roman" panose="02020603050405020304" pitchFamily="18" charset="0"/>
              </a:rPr>
              <a:t>, Miguel de la Varga</a:t>
            </a:r>
            <a:r>
              <a:rPr lang="fr-FR" sz="1600" baseline="30000" dirty="0">
                <a:latin typeface="Calibri" panose="020F0502020204030204" pitchFamily="34" charset="0"/>
                <a:ea typeface="Times New Roman" panose="02020603050405020304" pitchFamily="18" charset="0"/>
                <a:cs typeface="Times New Roman" panose="02020603050405020304" pitchFamily="18" charset="0"/>
              </a:rPr>
              <a:t>4</a:t>
            </a:r>
            <a:r>
              <a:rPr lang="fr-FR" sz="1600" dirty="0">
                <a:latin typeface="Calibri" panose="020F0502020204030204" pitchFamily="34" charset="0"/>
                <a:ea typeface="Times New Roman" panose="02020603050405020304" pitchFamily="18" charset="0"/>
                <a:cs typeface="Times New Roman" panose="02020603050405020304" pitchFamily="18" charset="0"/>
              </a:rPr>
              <a:t>, Guillaume Pirot</a:t>
            </a:r>
            <a:r>
              <a:rPr lang="fr-FR" sz="1600" baseline="30000" dirty="0">
                <a:latin typeface="Calibri" panose="020F0502020204030204" pitchFamily="34" charset="0"/>
                <a:ea typeface="Times New Roman" panose="02020603050405020304" pitchFamily="18" charset="0"/>
                <a:cs typeface="Times New Roman" panose="02020603050405020304" pitchFamily="18" charset="0"/>
              </a:rPr>
              <a:t>1</a:t>
            </a:r>
          </a:p>
          <a:p>
            <a:pPr algn="ctr">
              <a:spcAft>
                <a:spcPts val="0"/>
              </a:spcAft>
            </a:pPr>
            <a:endParaRPr lang="en-AU" dirty="0">
              <a:latin typeface="Calibri" panose="020F0502020204030204" pitchFamily="34" charset="0"/>
              <a:ea typeface="Times New Roman" panose="02020603050405020304" pitchFamily="18" charset="0"/>
              <a:cs typeface="Times New Roman" panose="02020603050405020304" pitchFamily="18" charset="0"/>
            </a:endParaRPr>
          </a:p>
          <a:p>
            <a:pPr algn="ctr">
              <a:spcAft>
                <a:spcPts val="0"/>
              </a:spcAft>
            </a:pPr>
            <a:r>
              <a:rPr lang="en-GB" sz="1400" baseline="30000" dirty="0">
                <a:latin typeface="Calibri" panose="020F0502020204030204" pitchFamily="34" charset="0"/>
                <a:ea typeface="Times New Roman" panose="02020603050405020304" pitchFamily="18" charset="0"/>
                <a:cs typeface="Times New Roman" panose="02020603050405020304" pitchFamily="18" charset="0"/>
              </a:rPr>
              <a:t>1 </a:t>
            </a:r>
            <a:r>
              <a:rPr lang="en-GB" sz="1400" i="1" dirty="0">
                <a:latin typeface="Calibri" panose="020F0502020204030204" pitchFamily="34" charset="0"/>
                <a:ea typeface="Times New Roman" panose="02020603050405020304" pitchFamily="18" charset="0"/>
                <a:cs typeface="Times New Roman" panose="02020603050405020304" pitchFamily="18" charset="0"/>
              </a:rPr>
              <a:t>Mineral Exploration Cooperative Research Centre, School of Earth Sciences, UWA, Perth, Australia</a:t>
            </a:r>
            <a:endParaRPr lang="en-AU" sz="1400" dirty="0">
              <a:latin typeface="Calibri" panose="020F0502020204030204" pitchFamily="34" charset="0"/>
              <a:ea typeface="Times New Roman" panose="02020603050405020304" pitchFamily="18" charset="0"/>
              <a:cs typeface="Times New Roman" panose="02020603050405020304" pitchFamily="18" charset="0"/>
            </a:endParaRPr>
          </a:p>
          <a:p>
            <a:pPr algn="ctr">
              <a:spcAft>
                <a:spcPts val="0"/>
              </a:spcAft>
            </a:pPr>
            <a:r>
              <a:rPr lang="en-GB" sz="1400" baseline="30000" dirty="0">
                <a:latin typeface="Calibri" panose="020F0502020204030204" pitchFamily="34" charset="0"/>
                <a:ea typeface="Times New Roman" panose="02020603050405020304" pitchFamily="18" charset="0"/>
                <a:cs typeface="Times New Roman" panose="02020603050405020304" pitchFamily="18" charset="0"/>
              </a:rPr>
              <a:t>2 </a:t>
            </a:r>
            <a:r>
              <a:rPr lang="en-GB" sz="1400" i="1" dirty="0">
                <a:latin typeface="Calibri" panose="020F0502020204030204" pitchFamily="34" charset="0"/>
                <a:ea typeface="Times New Roman" panose="02020603050405020304" pitchFamily="18" charset="0"/>
                <a:cs typeface="Times New Roman" panose="02020603050405020304" pitchFamily="18" charset="0"/>
              </a:rPr>
              <a:t>International Centre for Radio Astronomy Research, UWA, Perth, Australia</a:t>
            </a:r>
            <a:endParaRPr lang="en-AU" sz="1400" dirty="0">
              <a:latin typeface="Calibri" panose="020F0502020204030204" pitchFamily="34" charset="0"/>
              <a:ea typeface="Times New Roman" panose="02020603050405020304" pitchFamily="18" charset="0"/>
              <a:cs typeface="Times New Roman" panose="02020603050405020304" pitchFamily="18" charset="0"/>
            </a:endParaRPr>
          </a:p>
          <a:p>
            <a:pPr algn="ctr">
              <a:spcAft>
                <a:spcPts val="0"/>
              </a:spcAft>
            </a:pPr>
            <a:r>
              <a:rPr lang="en-GB" sz="1400" baseline="30000" dirty="0">
                <a:latin typeface="Calibri" panose="020F0502020204030204" pitchFamily="34" charset="0"/>
                <a:ea typeface="Times New Roman" panose="02020603050405020304" pitchFamily="18" charset="0"/>
                <a:cs typeface="Times New Roman" panose="02020603050405020304" pitchFamily="18" charset="0"/>
              </a:rPr>
              <a:t>3 </a:t>
            </a:r>
            <a:r>
              <a:rPr lang="en-GB" sz="1400" i="1" dirty="0">
                <a:latin typeface="Calibri" panose="020F0502020204030204" pitchFamily="34" charset="0"/>
                <a:ea typeface="Times New Roman" panose="02020603050405020304" pitchFamily="18" charset="0"/>
                <a:cs typeface="Times New Roman" panose="02020603050405020304" pitchFamily="18" charset="0"/>
              </a:rPr>
              <a:t>School of Earth, Atmosphere and Environment, Monash University</a:t>
            </a:r>
            <a:endParaRPr lang="en-AU" sz="1400" dirty="0">
              <a:latin typeface="Calibri" panose="020F0502020204030204" pitchFamily="34" charset="0"/>
              <a:ea typeface="Times New Roman" panose="02020603050405020304" pitchFamily="18" charset="0"/>
              <a:cs typeface="Times New Roman" panose="02020603050405020304" pitchFamily="18" charset="0"/>
            </a:endParaRPr>
          </a:p>
          <a:p>
            <a:pPr algn="ctr">
              <a:spcAft>
                <a:spcPts val="0"/>
              </a:spcAft>
            </a:pPr>
            <a:r>
              <a:rPr lang="en-GB" sz="1400" baseline="30000" dirty="0">
                <a:latin typeface="Calibri" panose="020F0502020204030204" pitchFamily="34" charset="0"/>
                <a:ea typeface="Times New Roman" panose="02020603050405020304" pitchFamily="18" charset="0"/>
                <a:cs typeface="Times New Roman" panose="02020603050405020304" pitchFamily="18" charset="0"/>
              </a:rPr>
              <a:t>4</a:t>
            </a:r>
            <a:r>
              <a:rPr lang="en-GB" sz="1400" dirty="0">
                <a:latin typeface="Calibri" panose="020F0502020204030204" pitchFamily="34" charset="0"/>
                <a:ea typeface="Times New Roman" panose="02020603050405020304" pitchFamily="18" charset="0"/>
                <a:cs typeface="Times New Roman" panose="02020603050405020304" pitchFamily="18" charset="0"/>
              </a:rPr>
              <a:t>Computational Geoscience and Reservoir Engineering, RWTH Aachen, Germany</a:t>
            </a:r>
            <a:endParaRPr lang="en-AU" sz="1400" dirty="0">
              <a:latin typeface="Calibri" panose="020F0502020204030204" pitchFamily="34" charset="0"/>
              <a:ea typeface="Times New Roman" panose="02020603050405020304" pitchFamily="18" charset="0"/>
              <a:cs typeface="Times New Roman" panose="02020603050405020304" pitchFamily="18" charset="0"/>
            </a:endParaRPr>
          </a:p>
          <a:p>
            <a:pPr algn="ctr">
              <a:spcAft>
                <a:spcPts val="0"/>
              </a:spcAft>
            </a:pPr>
            <a:r>
              <a:rPr lang="en-GB" sz="1400" i="1" dirty="0">
                <a:latin typeface="Calibri" panose="020F0502020204030204" pitchFamily="34" charset="0"/>
                <a:ea typeface="Times New Roman" panose="02020603050405020304" pitchFamily="18" charset="0"/>
                <a:cs typeface="Times New Roman" panose="02020603050405020304" pitchFamily="18" charset="0"/>
              </a:rPr>
              <a:t>mark.jessell@uwa.edu.au</a:t>
            </a:r>
            <a:endParaRPr lang="en-AU" sz="14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p:cNvSpPr txBox="1"/>
          <p:nvPr/>
        </p:nvSpPr>
        <p:spPr>
          <a:xfrm>
            <a:off x="10218496" y="6434895"/>
            <a:ext cx="2265748" cy="369332"/>
          </a:xfrm>
          <a:prstGeom prst="rect">
            <a:avLst/>
          </a:prstGeom>
          <a:noFill/>
        </p:spPr>
        <p:txBody>
          <a:bodyPr wrap="none" rtlCol="0">
            <a:spAutoFit/>
          </a:bodyPr>
          <a:lstStyle/>
          <a:p>
            <a:r>
              <a:rPr lang="en-AU" i="1" dirty="0">
                <a:solidFill>
                  <a:schemeClr val="bg1"/>
                </a:solidFill>
              </a:rPr>
              <a:t>Busselton March 2020</a:t>
            </a:r>
          </a:p>
        </p:txBody>
      </p:sp>
      <p:pic>
        <p:nvPicPr>
          <p:cNvPr id="6" name="Picture 5"/>
          <p:cNvPicPr>
            <a:picLocks noChangeAspect="1"/>
          </p:cNvPicPr>
          <p:nvPr/>
        </p:nvPicPr>
        <p:blipFill>
          <a:blip r:embed="rId3"/>
          <a:stretch>
            <a:fillRect/>
          </a:stretch>
        </p:blipFill>
        <p:spPr>
          <a:xfrm>
            <a:off x="139156" y="4841651"/>
            <a:ext cx="3107257" cy="1509333"/>
          </a:xfrm>
          <a:prstGeom prst="rect">
            <a:avLst/>
          </a:prstGeom>
        </p:spPr>
      </p:pic>
      <p:pic>
        <p:nvPicPr>
          <p:cNvPr id="7" name="Picture 6"/>
          <p:cNvPicPr>
            <a:picLocks noChangeAspect="1"/>
          </p:cNvPicPr>
          <p:nvPr/>
        </p:nvPicPr>
        <p:blipFill>
          <a:blip r:embed="rId4"/>
          <a:stretch>
            <a:fillRect/>
          </a:stretch>
        </p:blipFill>
        <p:spPr>
          <a:xfrm>
            <a:off x="3339968" y="4807071"/>
            <a:ext cx="2818493" cy="161035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3727" y="4151926"/>
            <a:ext cx="855110" cy="41933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22881" y="171520"/>
            <a:ext cx="1739132" cy="571429"/>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8346" y="4057982"/>
            <a:ext cx="936134" cy="607222"/>
          </a:xfrm>
          <a:prstGeom prst="rect">
            <a:avLst/>
          </a:prstGeom>
        </p:spPr>
      </p:pic>
      <p:pic>
        <p:nvPicPr>
          <p:cNvPr id="2" name="Picture 1"/>
          <p:cNvPicPr>
            <a:picLocks noChangeAspect="1"/>
          </p:cNvPicPr>
          <p:nvPr/>
        </p:nvPicPr>
        <p:blipFill>
          <a:blip r:embed="rId8"/>
          <a:stretch>
            <a:fillRect/>
          </a:stretch>
        </p:blipFill>
        <p:spPr>
          <a:xfrm>
            <a:off x="7812782" y="4775348"/>
            <a:ext cx="4084048" cy="1575636"/>
          </a:xfrm>
          <a:prstGeom prst="rect">
            <a:avLst/>
          </a:prstGeom>
        </p:spPr>
      </p:pic>
      <p:sp>
        <p:nvSpPr>
          <p:cNvPr id="3" name="Rectangle 2"/>
          <p:cNvSpPr/>
          <p:nvPr/>
        </p:nvSpPr>
        <p:spPr>
          <a:xfrm>
            <a:off x="958868" y="157339"/>
            <a:ext cx="8220199" cy="523220"/>
          </a:xfrm>
          <a:prstGeom prst="rect">
            <a:avLst/>
          </a:prstGeom>
        </p:spPr>
        <p:txBody>
          <a:bodyPr wrap="none">
            <a:spAutoFit/>
          </a:bodyPr>
          <a:lstStyle/>
          <a:p>
            <a:r>
              <a:rPr lang="en-GB" sz="2800" b="1" dirty="0"/>
              <a:t>WP2: Map deconstruction aids 3D model construction</a:t>
            </a:r>
            <a:endParaRPr lang="en-AU" sz="2800" b="1"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9067" y="261226"/>
            <a:ext cx="855110" cy="419333"/>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34" y="123809"/>
            <a:ext cx="936134" cy="607222"/>
          </a:xfrm>
          <a:prstGeom prst="rect">
            <a:avLst/>
          </a:prstGeom>
        </p:spPr>
      </p:pic>
    </p:spTree>
    <p:extLst>
      <p:ext uri="{BB962C8B-B14F-4D97-AF65-F5344CB8AC3E}">
        <p14:creationId xmlns:p14="http://schemas.microsoft.com/office/powerpoint/2010/main" val="363050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0450" y="307571"/>
            <a:ext cx="8028399" cy="2893100"/>
          </a:xfrm>
          <a:prstGeom prst="rect">
            <a:avLst/>
          </a:prstGeom>
          <a:noFill/>
        </p:spPr>
        <p:txBody>
          <a:bodyPr wrap="square" rtlCol="0">
            <a:spAutoFit/>
          </a:bodyPr>
          <a:lstStyle/>
          <a:p>
            <a:r>
              <a:rPr lang="en-AU" sz="2800" dirty="0"/>
              <a:t>Two end-member regional 3D modelling scenarios:</a:t>
            </a:r>
          </a:p>
          <a:p>
            <a:endParaRPr lang="en-AU" dirty="0"/>
          </a:p>
          <a:p>
            <a:endParaRPr lang="en-AU" dirty="0"/>
          </a:p>
          <a:p>
            <a:endParaRPr lang="en-AU" dirty="0"/>
          </a:p>
          <a:p>
            <a:pPr marL="800100" lvl="1" indent="-342900">
              <a:buFont typeface="+mj-lt"/>
              <a:buAutoNum type="arabicPeriod"/>
            </a:pPr>
            <a:r>
              <a:rPr lang="en-AU" sz="2000" dirty="0"/>
              <a:t>Geological constraints come FIRST</a:t>
            </a:r>
          </a:p>
          <a:p>
            <a:pPr marL="800100" lvl="1" indent="-342900">
              <a:buFont typeface="+mj-lt"/>
              <a:buAutoNum type="arabicPeriod"/>
            </a:pPr>
            <a:endParaRPr lang="en-AU" sz="2000" dirty="0"/>
          </a:p>
          <a:p>
            <a:pPr marL="800100" lvl="1" indent="-342900">
              <a:buFont typeface="+mj-lt"/>
              <a:buAutoNum type="arabicPeriod"/>
            </a:pPr>
            <a:endParaRPr lang="en-AU" sz="2000" dirty="0"/>
          </a:p>
          <a:p>
            <a:pPr marL="800100" lvl="1" indent="-342900">
              <a:buFont typeface="+mj-lt"/>
              <a:buAutoNum type="arabicPeriod"/>
            </a:pPr>
            <a:endParaRPr lang="en-AU" sz="2000" dirty="0"/>
          </a:p>
          <a:p>
            <a:pPr marL="800100" lvl="1" indent="-342900">
              <a:buFont typeface="+mj-lt"/>
              <a:buAutoNum type="arabicPeriod"/>
            </a:pPr>
            <a:r>
              <a:rPr lang="en-AU" sz="2000" dirty="0"/>
              <a:t>Under cover, so geophysics is FIRST constraint</a:t>
            </a:r>
          </a:p>
        </p:txBody>
      </p:sp>
      <p:sp>
        <p:nvSpPr>
          <p:cNvPr id="7" name="TextBox 6"/>
          <p:cNvSpPr txBox="1"/>
          <p:nvPr/>
        </p:nvSpPr>
        <p:spPr>
          <a:xfrm>
            <a:off x="5223102" y="5333750"/>
            <a:ext cx="1668149" cy="369332"/>
          </a:xfrm>
          <a:prstGeom prst="rect">
            <a:avLst/>
          </a:prstGeom>
          <a:noFill/>
        </p:spPr>
        <p:txBody>
          <a:bodyPr wrap="none" rtlCol="0">
            <a:spAutoFit/>
          </a:bodyPr>
          <a:lstStyle/>
          <a:p>
            <a:r>
              <a:rPr lang="en-AU" dirty="0"/>
              <a:t>GSWA 500K IBG</a:t>
            </a:r>
          </a:p>
        </p:txBody>
      </p:sp>
      <p:sp>
        <p:nvSpPr>
          <p:cNvPr id="4" name="Rectangle 3"/>
          <p:cNvSpPr/>
          <p:nvPr/>
        </p:nvSpPr>
        <p:spPr>
          <a:xfrm>
            <a:off x="6891251" y="1105384"/>
            <a:ext cx="5300749" cy="5752616"/>
          </a:xfrm>
          <a:prstGeom prst="rect">
            <a:avLst/>
          </a:prstGeom>
          <a:solidFill>
            <a:srgbClr val="FEF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FF0000"/>
                </a:solidFill>
              </a:rPr>
              <a:t>Qs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5751" r="57329" b="2536"/>
          <a:stretch/>
        </p:blipFill>
        <p:spPr>
          <a:xfrm>
            <a:off x="2027965" y="3193834"/>
            <a:ext cx="2332653" cy="3363226"/>
          </a:xfrm>
          <a:prstGeom prst="rect">
            <a:avLst/>
          </a:prstGeom>
        </p:spPr>
      </p:pic>
    </p:spTree>
    <p:extLst>
      <p:ext uri="{BB962C8B-B14F-4D97-AF65-F5344CB8AC3E}">
        <p14:creationId xmlns:p14="http://schemas.microsoft.com/office/powerpoint/2010/main" val="119538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95A4D-6026-4F9C-AF41-3923B3149B33}"/>
              </a:ext>
            </a:extLst>
          </p:cNvPr>
          <p:cNvSpPr txBox="1">
            <a:spLocks/>
          </p:cNvSpPr>
          <p:nvPr/>
        </p:nvSpPr>
        <p:spPr>
          <a:xfrm>
            <a:off x="190129" y="1302472"/>
            <a:ext cx="10254503" cy="4649554"/>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AU" sz="3900" i="1" dirty="0"/>
              <a:t>map2loop</a:t>
            </a:r>
          </a:p>
          <a:p>
            <a:r>
              <a:rPr lang="en-AU" sz="2400" dirty="0"/>
              <a:t>3 layers available via WFS</a:t>
            </a:r>
          </a:p>
          <a:p>
            <a:r>
              <a:rPr lang="en-AU" sz="2400" dirty="0"/>
              <a:t>at geo.loop-gis.org/</a:t>
            </a:r>
            <a:r>
              <a:rPr lang="en-AU" sz="2400" dirty="0" err="1"/>
              <a:t>geoserver</a:t>
            </a:r>
            <a:endParaRPr lang="en-AU" sz="2400" dirty="0"/>
          </a:p>
          <a:p>
            <a:endParaRPr lang="en-AU" sz="2400" dirty="0"/>
          </a:p>
          <a:p>
            <a:pPr>
              <a:buFont typeface="Wingdings" panose="05000000000000000000" pitchFamily="2" charset="2"/>
              <a:buChar char="§"/>
            </a:pPr>
            <a:r>
              <a:rPr lang="en-AU" sz="2400" dirty="0"/>
              <a:t>Geology polygons (GSWA 500k IGB)</a:t>
            </a:r>
          </a:p>
          <a:p>
            <a:pPr>
              <a:buFont typeface="Wingdings" panose="05000000000000000000" pitchFamily="2" charset="2"/>
              <a:buChar char="§"/>
            </a:pPr>
            <a:r>
              <a:rPr lang="en-AU" sz="2400" dirty="0"/>
              <a:t>Fault polylines (surface trace, state)</a:t>
            </a:r>
          </a:p>
          <a:p>
            <a:pPr>
              <a:buFont typeface="Wingdings" panose="05000000000000000000" pitchFamily="2" charset="2"/>
              <a:buChar char="§"/>
            </a:pPr>
            <a:r>
              <a:rPr lang="en-AU" sz="2400" dirty="0"/>
              <a:t>Structural points (bedding, local area)</a:t>
            </a:r>
          </a:p>
          <a:p>
            <a:pPr marL="285744" indent="-285744">
              <a:buFont typeface="Arial" panose="020B0604020202020204" pitchFamily="34" charset="0"/>
              <a:buChar char="•"/>
            </a:pPr>
            <a:endParaRPr lang="en-AU" sz="2400" dirty="0"/>
          </a:p>
          <a:p>
            <a:pPr marL="0" indent="0">
              <a:buNone/>
            </a:pPr>
            <a:r>
              <a:rPr lang="en-AU" sz="2400" dirty="0"/>
              <a:t>DTM online from GA</a:t>
            </a:r>
          </a:p>
          <a:p>
            <a:pPr marL="0" indent="0">
              <a:spcAft>
                <a:spcPts val="600"/>
              </a:spcAft>
              <a:buNone/>
            </a:pPr>
            <a:endParaRPr lang="en-AU" sz="2400" dirty="0"/>
          </a:p>
        </p:txBody>
      </p:sp>
      <p:sp>
        <p:nvSpPr>
          <p:cNvPr id="7" name="Title 1">
            <a:extLst>
              <a:ext uri="{FF2B5EF4-FFF2-40B4-BE49-F238E27FC236}">
                <a16:creationId xmlns:a16="http://schemas.microsoft.com/office/drawing/2014/main" id="{ACAAA560-EE68-4784-8BEB-BE34BA787592}"/>
              </a:ext>
            </a:extLst>
          </p:cNvPr>
          <p:cNvSpPr>
            <a:spLocks noGrp="1"/>
          </p:cNvSpPr>
          <p:nvPr>
            <p:ph type="title" idx="4294967295"/>
          </p:nvPr>
        </p:nvSpPr>
        <p:spPr>
          <a:xfrm>
            <a:off x="190129" y="219031"/>
            <a:ext cx="5810250" cy="479425"/>
          </a:xfrm>
        </p:spPr>
        <p:txBody>
          <a:bodyPr>
            <a:normAutofit fontScale="90000"/>
          </a:bodyPr>
          <a:lstStyle/>
          <a:p>
            <a:r>
              <a:rPr lang="en-AU" dirty="0"/>
              <a:t>Loop Information Manager</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2695" y="0"/>
            <a:ext cx="6319305" cy="6858000"/>
          </a:xfrm>
          <a:prstGeom prst="rect">
            <a:avLst/>
          </a:prstGeom>
          <a:ln>
            <a:solidFill>
              <a:schemeClr val="tx1"/>
            </a:solidFill>
          </a:ln>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5535" t="3712" r="47723" b="-1"/>
          <a:stretch/>
        </p:blipFill>
        <p:spPr>
          <a:xfrm>
            <a:off x="10839449" y="0"/>
            <a:ext cx="1352551" cy="2169950"/>
          </a:xfrm>
          <a:prstGeom prst="rect">
            <a:avLst/>
          </a:prstGeom>
          <a:solidFill>
            <a:schemeClr val="bg1"/>
          </a:solidFill>
          <a:ln>
            <a:solidFill>
              <a:schemeClr val="tx1"/>
            </a:solidFill>
          </a:ln>
        </p:spPr>
      </p:pic>
    </p:spTree>
    <p:extLst>
      <p:ext uri="{BB962C8B-B14F-4D97-AF65-F5344CB8AC3E}">
        <p14:creationId xmlns:p14="http://schemas.microsoft.com/office/powerpoint/2010/main" val="809654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21677" y="1007460"/>
            <a:ext cx="6468723" cy="5262979"/>
          </a:xfrm>
          <a:prstGeom prst="rect">
            <a:avLst/>
          </a:prstGeom>
          <a:noFill/>
        </p:spPr>
        <p:txBody>
          <a:bodyPr wrap="square" rtlCol="0">
            <a:spAutoFit/>
          </a:bodyPr>
          <a:lstStyle/>
          <a:p>
            <a:r>
              <a:rPr lang="en-AU" sz="3200" dirty="0"/>
              <a:t>Concepts:</a:t>
            </a:r>
          </a:p>
          <a:p>
            <a:pPr marL="285750" indent="-285750">
              <a:buFont typeface="Arial" panose="020B0604020202020204" pitchFamily="34" charset="0"/>
              <a:buChar char="•"/>
            </a:pPr>
            <a:r>
              <a:rPr lang="en-AU" sz="2400" dirty="0"/>
              <a:t>What is the geological framework in this region?</a:t>
            </a:r>
          </a:p>
          <a:p>
            <a:pPr marL="285750" indent="-285750">
              <a:buFont typeface="Arial" panose="020B0604020202020204" pitchFamily="34" charset="0"/>
              <a:buChar char="•"/>
            </a:pPr>
            <a:endParaRPr lang="en-AU" sz="2400" dirty="0"/>
          </a:p>
          <a:p>
            <a:r>
              <a:rPr lang="en-AU" sz="3200" dirty="0"/>
              <a:t>Observations:</a:t>
            </a:r>
          </a:p>
          <a:p>
            <a:pPr marL="285750" indent="-285750">
              <a:buFont typeface="Arial" panose="020B0604020202020204" pitchFamily="34" charset="0"/>
              <a:buChar char="•"/>
            </a:pPr>
            <a:r>
              <a:rPr lang="en-AU" sz="2400" dirty="0"/>
              <a:t>Gradient</a:t>
            </a:r>
          </a:p>
          <a:p>
            <a:pPr marL="285750" indent="-285750">
              <a:buFont typeface="Arial" panose="020B0604020202020204" pitchFamily="34" charset="0"/>
              <a:buChar char="•"/>
            </a:pPr>
            <a:r>
              <a:rPr lang="en-AU" sz="2400" dirty="0"/>
              <a:t>Position</a:t>
            </a:r>
          </a:p>
          <a:p>
            <a:pPr marL="285750" indent="-285750">
              <a:buFont typeface="Arial" panose="020B0604020202020204" pitchFamily="34" charset="0"/>
              <a:buChar char="•"/>
            </a:pPr>
            <a:r>
              <a:rPr lang="en-AU" sz="2400" dirty="0"/>
              <a:t>Topology</a:t>
            </a:r>
          </a:p>
          <a:p>
            <a:pPr marL="285750" indent="-285750">
              <a:buFont typeface="Arial" panose="020B0604020202020204" pitchFamily="34" charset="0"/>
              <a:buChar char="•"/>
            </a:pPr>
            <a:r>
              <a:rPr lang="en-AU" sz="2400" dirty="0"/>
              <a:t>DTM</a:t>
            </a:r>
          </a:p>
          <a:p>
            <a:pPr marL="285750" indent="-285750">
              <a:buFont typeface="Arial" panose="020B0604020202020204" pitchFamily="34" charset="0"/>
              <a:buChar char="•"/>
            </a:pPr>
            <a:endParaRPr lang="en-AU" sz="2400" dirty="0"/>
          </a:p>
          <a:p>
            <a:r>
              <a:rPr lang="en-AU" sz="3200" dirty="0"/>
              <a:t>Outputs:</a:t>
            </a:r>
          </a:p>
          <a:p>
            <a:pPr marL="285750" indent="-285750">
              <a:buFont typeface="Arial" panose="020B0604020202020204" pitchFamily="34" charset="0"/>
              <a:buChar char="•"/>
            </a:pPr>
            <a:r>
              <a:rPr lang="en-AU" sz="2400" dirty="0"/>
              <a:t>Selected Observations</a:t>
            </a:r>
          </a:p>
          <a:p>
            <a:pPr marL="285750" indent="-285750">
              <a:buFont typeface="Arial" panose="020B0604020202020204" pitchFamily="34" charset="0"/>
              <a:buChar char="•"/>
            </a:pPr>
            <a:r>
              <a:rPr lang="en-AU" sz="2400" dirty="0"/>
              <a:t>Subsampled Observations</a:t>
            </a:r>
          </a:p>
          <a:p>
            <a:pPr marL="285750" indent="-285750">
              <a:buFont typeface="Arial" panose="020B0604020202020204" pitchFamily="34" charset="0"/>
              <a:buChar char="•"/>
            </a:pPr>
            <a:r>
              <a:rPr lang="en-AU" sz="2400" dirty="0"/>
              <a:t>Derived measurements</a:t>
            </a:r>
          </a:p>
        </p:txBody>
      </p:sp>
      <p:grpSp>
        <p:nvGrpSpPr>
          <p:cNvPr id="10" name="Group 9"/>
          <p:cNvGrpSpPr/>
          <p:nvPr/>
        </p:nvGrpSpPr>
        <p:grpSpPr>
          <a:xfrm>
            <a:off x="0" y="1"/>
            <a:ext cx="5403273" cy="6672861"/>
            <a:chOff x="0" y="0"/>
            <a:chExt cx="5589273" cy="6902564"/>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589273" cy="6841591"/>
            </a:xfrm>
            <a:prstGeom prst="rect">
              <a:avLst/>
            </a:prstGeom>
          </p:spPr>
        </p:pic>
        <p:sp>
          <p:nvSpPr>
            <p:cNvPr id="4" name="Rectangle 3"/>
            <p:cNvSpPr/>
            <p:nvPr/>
          </p:nvSpPr>
          <p:spPr>
            <a:xfrm>
              <a:off x="365760" y="2182271"/>
              <a:ext cx="1064029" cy="344798"/>
            </a:xfrm>
            <a:prstGeom prst="rect">
              <a:avLst/>
            </a:prstGeom>
            <a:solidFill>
              <a:srgbClr val="62E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Gradient</a:t>
              </a:r>
            </a:p>
          </p:txBody>
        </p:sp>
        <p:sp>
          <p:nvSpPr>
            <p:cNvPr id="5" name="Rectangle 4"/>
            <p:cNvSpPr/>
            <p:nvPr/>
          </p:nvSpPr>
          <p:spPr>
            <a:xfrm>
              <a:off x="2161309" y="2182271"/>
              <a:ext cx="1064029" cy="344798"/>
            </a:xfrm>
            <a:prstGeom prst="rect">
              <a:avLst/>
            </a:prstGeom>
            <a:solidFill>
              <a:srgbClr val="C28B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Position</a:t>
              </a:r>
            </a:p>
          </p:txBody>
        </p:sp>
        <p:sp>
          <p:nvSpPr>
            <p:cNvPr id="6" name="Flowchart: Decision 5"/>
            <p:cNvSpPr/>
            <p:nvPr/>
          </p:nvSpPr>
          <p:spPr>
            <a:xfrm>
              <a:off x="3150524" y="5328458"/>
              <a:ext cx="773084" cy="832552"/>
            </a:xfrm>
            <a:prstGeom prst="flowChartDecision">
              <a:avLst/>
            </a:prstGeom>
            <a:solidFill>
              <a:srgbClr val="C28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P’</a:t>
              </a:r>
            </a:p>
          </p:txBody>
        </p:sp>
        <p:sp>
          <p:nvSpPr>
            <p:cNvPr id="7" name="Flowchart: Decision 6"/>
            <p:cNvSpPr/>
            <p:nvPr/>
          </p:nvSpPr>
          <p:spPr>
            <a:xfrm>
              <a:off x="3765665" y="6060086"/>
              <a:ext cx="773084" cy="832552"/>
            </a:xfrm>
            <a:prstGeom prst="flowChartDecision">
              <a:avLst/>
            </a:prstGeom>
            <a:solidFill>
              <a:srgbClr val="7D9A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T’</a:t>
              </a:r>
            </a:p>
          </p:txBody>
        </p:sp>
        <p:sp>
          <p:nvSpPr>
            <p:cNvPr id="8" name="Flowchart: Decision 7"/>
            <p:cNvSpPr/>
            <p:nvPr/>
          </p:nvSpPr>
          <p:spPr>
            <a:xfrm>
              <a:off x="1749828" y="6070012"/>
              <a:ext cx="773084" cy="832552"/>
            </a:xfrm>
            <a:prstGeom prst="flowChartDecision">
              <a:avLst/>
            </a:prstGeom>
            <a:solidFill>
              <a:srgbClr val="62ED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G’</a:t>
              </a:r>
            </a:p>
          </p:txBody>
        </p:sp>
        <p:sp>
          <p:nvSpPr>
            <p:cNvPr id="9" name="Flowchart: Decision 8"/>
            <p:cNvSpPr/>
            <p:nvPr/>
          </p:nvSpPr>
          <p:spPr>
            <a:xfrm>
              <a:off x="1131569" y="5328458"/>
              <a:ext cx="773084" cy="832552"/>
            </a:xfrm>
            <a:prstGeom prst="flowChartDecision">
              <a:avLst/>
            </a:prstGeom>
            <a:solidFill>
              <a:srgbClr val="ED7C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D’</a:t>
              </a:r>
            </a:p>
          </p:txBody>
        </p:sp>
      </p:grpSp>
    </p:spTree>
    <p:extLst>
      <p:ext uri="{BB962C8B-B14F-4D97-AF65-F5344CB8AC3E}">
        <p14:creationId xmlns:p14="http://schemas.microsoft.com/office/powerpoint/2010/main" val="3793979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165" y="0"/>
            <a:ext cx="4388124" cy="666786"/>
          </a:xfrm>
          <a:prstGeom prst="rect">
            <a:avLst/>
          </a:prstGeom>
          <a:noFill/>
        </p:spPr>
        <p:txBody>
          <a:bodyPr wrap="none" rtlCol="0">
            <a:spAutoFit/>
          </a:bodyPr>
          <a:lstStyle/>
          <a:p>
            <a:r>
              <a:rPr lang="en-AU" sz="3733" dirty="0">
                <a:solidFill>
                  <a:schemeClr val="tx1">
                    <a:lumMod val="50000"/>
                  </a:schemeClr>
                </a:solidFill>
                <a:latin typeface="+mj-lt"/>
              </a:rPr>
              <a:t>Automated Geometry</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26788" t="3562" r="26701" b="3884"/>
          <a:stretch/>
        </p:blipFill>
        <p:spPr>
          <a:xfrm>
            <a:off x="1221729" y="770326"/>
            <a:ext cx="2511342" cy="2763276"/>
          </a:xfrm>
          <a:prstGeom prst="rect">
            <a:avLst/>
          </a:prstGeom>
          <a:solidFill>
            <a:schemeClr val="bg1"/>
          </a:solidFill>
          <a:ln>
            <a:solidFill>
              <a:schemeClr val="tx1">
                <a:lumMod val="50000"/>
              </a:schemeClr>
            </a:solidFill>
          </a:ln>
        </p:spPr>
      </p:pic>
      <p:grpSp>
        <p:nvGrpSpPr>
          <p:cNvPr id="11" name="Group 10"/>
          <p:cNvGrpSpPr/>
          <p:nvPr/>
        </p:nvGrpSpPr>
        <p:grpSpPr>
          <a:xfrm>
            <a:off x="4841911" y="757354"/>
            <a:ext cx="2561129" cy="2772935"/>
            <a:chOff x="3323815" y="1219200"/>
            <a:chExt cx="4245385" cy="4596479"/>
          </a:xfrm>
          <a:solidFill>
            <a:schemeClr val="bg1"/>
          </a:solidFill>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27141" t="2860" r="25979" b="3342"/>
            <a:stretch/>
          </p:blipFill>
          <p:spPr>
            <a:xfrm>
              <a:off x="3335867" y="1219200"/>
              <a:ext cx="4233333" cy="4580467"/>
            </a:xfrm>
            <a:prstGeom prst="rect">
              <a:avLst/>
            </a:prstGeom>
            <a:grpFill/>
            <a:ln>
              <a:no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26686" t="2860" r="25380" b="3170"/>
            <a:stretch/>
          </p:blipFill>
          <p:spPr>
            <a:xfrm>
              <a:off x="3323815" y="1226747"/>
              <a:ext cx="4239845" cy="4588932"/>
            </a:xfrm>
            <a:prstGeom prst="rect">
              <a:avLst/>
            </a:prstGeom>
            <a:noFill/>
            <a:ln>
              <a:solidFill>
                <a:schemeClr val="tx1">
                  <a:lumMod val="50000"/>
                </a:schemeClr>
              </a:solidFill>
            </a:ln>
          </p:spPr>
        </p:pic>
      </p:gr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26574" t="11268" r="26074" b="2973"/>
          <a:stretch/>
        </p:blipFill>
        <p:spPr>
          <a:xfrm>
            <a:off x="8528949" y="763466"/>
            <a:ext cx="2764405" cy="2768383"/>
          </a:xfrm>
          <a:prstGeom prst="rect">
            <a:avLst/>
          </a:prstGeom>
          <a:solidFill>
            <a:schemeClr val="bg1"/>
          </a:solidFill>
          <a:ln>
            <a:solidFill>
              <a:schemeClr val="tx1"/>
            </a:solidFill>
          </a:ln>
        </p:spPr>
      </p:pic>
      <p:sp>
        <p:nvSpPr>
          <p:cNvPr id="2" name="TextBox 1"/>
          <p:cNvSpPr txBox="1"/>
          <p:nvPr/>
        </p:nvSpPr>
        <p:spPr>
          <a:xfrm>
            <a:off x="1726678" y="3461692"/>
            <a:ext cx="1469441" cy="461665"/>
          </a:xfrm>
          <a:prstGeom prst="rect">
            <a:avLst/>
          </a:prstGeom>
          <a:noFill/>
        </p:spPr>
        <p:txBody>
          <a:bodyPr wrap="none" rtlCol="0">
            <a:spAutoFit/>
          </a:bodyPr>
          <a:lstStyle/>
          <a:p>
            <a:r>
              <a:rPr lang="en-AU" sz="2400" dirty="0">
                <a:solidFill>
                  <a:schemeClr val="tx1">
                    <a:lumMod val="50000"/>
                  </a:schemeClr>
                </a:solidFill>
              </a:rPr>
              <a:t>Structures</a:t>
            </a:r>
          </a:p>
        </p:txBody>
      </p:sp>
      <p:sp>
        <p:nvSpPr>
          <p:cNvPr id="15" name="TextBox 14"/>
          <p:cNvSpPr txBox="1"/>
          <p:nvPr/>
        </p:nvSpPr>
        <p:spPr>
          <a:xfrm>
            <a:off x="5508256" y="3474557"/>
            <a:ext cx="1268039" cy="461665"/>
          </a:xfrm>
          <a:prstGeom prst="rect">
            <a:avLst/>
          </a:prstGeom>
          <a:noFill/>
        </p:spPr>
        <p:txBody>
          <a:bodyPr wrap="none" rtlCol="0">
            <a:spAutoFit/>
          </a:bodyPr>
          <a:lstStyle/>
          <a:p>
            <a:r>
              <a:rPr lang="en-AU" sz="2400" dirty="0">
                <a:solidFill>
                  <a:schemeClr val="tx1">
                    <a:lumMod val="50000"/>
                  </a:schemeClr>
                </a:solidFill>
              </a:rPr>
              <a:t>Contacts</a:t>
            </a:r>
          </a:p>
        </p:txBody>
      </p:sp>
      <p:sp>
        <p:nvSpPr>
          <p:cNvPr id="16" name="TextBox 15"/>
          <p:cNvSpPr txBox="1"/>
          <p:nvPr/>
        </p:nvSpPr>
        <p:spPr>
          <a:xfrm>
            <a:off x="9478450" y="3546540"/>
            <a:ext cx="920188" cy="461665"/>
          </a:xfrm>
          <a:prstGeom prst="rect">
            <a:avLst/>
          </a:prstGeom>
          <a:noFill/>
        </p:spPr>
        <p:txBody>
          <a:bodyPr wrap="none" rtlCol="0">
            <a:spAutoFit/>
          </a:bodyPr>
          <a:lstStyle/>
          <a:p>
            <a:r>
              <a:rPr lang="en-AU" sz="2400" dirty="0">
                <a:solidFill>
                  <a:schemeClr val="tx1">
                    <a:lumMod val="50000"/>
                  </a:schemeClr>
                </a:solidFill>
              </a:rPr>
              <a:t>Faults</a:t>
            </a:r>
          </a:p>
        </p:txBody>
      </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b="25577"/>
          <a:stretch/>
        </p:blipFill>
        <p:spPr>
          <a:xfrm>
            <a:off x="1784129" y="4103735"/>
            <a:ext cx="6633630" cy="2510988"/>
          </a:xfrm>
          <a:prstGeom prst="rect">
            <a:avLst/>
          </a:prstGeom>
        </p:spPr>
      </p:pic>
      <p:sp>
        <p:nvSpPr>
          <p:cNvPr id="17" name="TextBox 16"/>
          <p:cNvSpPr txBox="1"/>
          <p:nvPr/>
        </p:nvSpPr>
        <p:spPr>
          <a:xfrm>
            <a:off x="8417759" y="4646387"/>
            <a:ext cx="2939266" cy="830997"/>
          </a:xfrm>
          <a:prstGeom prst="rect">
            <a:avLst/>
          </a:prstGeom>
          <a:noFill/>
        </p:spPr>
        <p:txBody>
          <a:bodyPr wrap="none" rtlCol="0">
            <a:spAutoFit/>
          </a:bodyPr>
          <a:lstStyle/>
          <a:p>
            <a:r>
              <a:rPr lang="en-AU" sz="2400" dirty="0">
                <a:solidFill>
                  <a:schemeClr val="tx1">
                    <a:lumMod val="50000"/>
                  </a:schemeClr>
                </a:solidFill>
              </a:rPr>
              <a:t>Seismic Interpretation</a:t>
            </a:r>
          </a:p>
          <a:p>
            <a:r>
              <a:rPr lang="en-AU" sz="2400" dirty="0">
                <a:solidFill>
                  <a:schemeClr val="tx1">
                    <a:lumMod val="50000"/>
                  </a:schemeClr>
                </a:solidFill>
              </a:rPr>
              <a:t>(10GA-CP1)</a:t>
            </a:r>
          </a:p>
        </p:txBody>
      </p:sp>
    </p:spTree>
    <p:extLst>
      <p:ext uri="{BB962C8B-B14F-4D97-AF65-F5344CB8AC3E}">
        <p14:creationId xmlns:p14="http://schemas.microsoft.com/office/powerpoint/2010/main" val="373175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33898" y="629884"/>
            <a:ext cx="4179799" cy="666786"/>
          </a:xfrm>
          <a:prstGeom prst="rect">
            <a:avLst/>
          </a:prstGeom>
          <a:noFill/>
        </p:spPr>
        <p:txBody>
          <a:bodyPr wrap="none" rtlCol="0">
            <a:spAutoFit/>
          </a:bodyPr>
          <a:lstStyle/>
          <a:p>
            <a:r>
              <a:rPr lang="en-AU" sz="3733" dirty="0">
                <a:solidFill>
                  <a:schemeClr val="tx1">
                    <a:lumMod val="50000"/>
                  </a:schemeClr>
                </a:solidFill>
                <a:latin typeface="+mj-lt"/>
              </a:rPr>
              <a:t>Automated Topology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65" y="0"/>
            <a:ext cx="4339244" cy="6725829"/>
          </a:xfrm>
          <a:prstGeom prst="rect">
            <a:avLst/>
          </a:prstGeom>
        </p:spPr>
      </p:pic>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5965" y="4024466"/>
            <a:ext cx="7167732" cy="2055020"/>
          </a:xfrm>
          <a:prstGeom prst="rect">
            <a:avLst/>
          </a:prstGeom>
          <a:solidFill>
            <a:schemeClr val="bg1"/>
          </a:solidFill>
        </p:spPr>
      </p:pic>
      <p:sp>
        <p:nvSpPr>
          <p:cNvPr id="8" name="TextBox 7"/>
          <p:cNvSpPr txBox="1"/>
          <p:nvPr/>
        </p:nvSpPr>
        <p:spPr>
          <a:xfrm>
            <a:off x="334939" y="2820606"/>
            <a:ext cx="1787284" cy="830997"/>
          </a:xfrm>
          <a:prstGeom prst="rect">
            <a:avLst/>
          </a:prstGeom>
          <a:noFill/>
        </p:spPr>
        <p:txBody>
          <a:bodyPr wrap="none" rtlCol="0">
            <a:spAutoFit/>
          </a:bodyPr>
          <a:lstStyle/>
          <a:p>
            <a:r>
              <a:rPr lang="en-AU" sz="2400" dirty="0">
                <a:solidFill>
                  <a:schemeClr val="tx1">
                    <a:lumMod val="50000"/>
                  </a:schemeClr>
                </a:solidFill>
              </a:rPr>
              <a:t>Stratigraphic</a:t>
            </a:r>
          </a:p>
          <a:p>
            <a:r>
              <a:rPr lang="en-AU" sz="2400" dirty="0">
                <a:solidFill>
                  <a:schemeClr val="tx1">
                    <a:lumMod val="50000"/>
                  </a:schemeClr>
                </a:solidFill>
              </a:rPr>
              <a:t>relationships</a:t>
            </a:r>
          </a:p>
        </p:txBody>
      </p:sp>
      <p:sp>
        <p:nvSpPr>
          <p:cNvPr id="9" name="TextBox 8"/>
          <p:cNvSpPr txBox="1"/>
          <p:nvPr/>
        </p:nvSpPr>
        <p:spPr>
          <a:xfrm>
            <a:off x="4761198" y="4098198"/>
            <a:ext cx="1787284" cy="830997"/>
          </a:xfrm>
          <a:prstGeom prst="rect">
            <a:avLst/>
          </a:prstGeom>
          <a:noFill/>
        </p:spPr>
        <p:txBody>
          <a:bodyPr wrap="none" rtlCol="0">
            <a:spAutoFit/>
          </a:bodyPr>
          <a:lstStyle/>
          <a:p>
            <a:r>
              <a:rPr lang="en-AU" sz="2400" dirty="0">
                <a:solidFill>
                  <a:schemeClr val="tx1">
                    <a:lumMod val="50000"/>
                  </a:schemeClr>
                </a:solidFill>
              </a:rPr>
              <a:t>Fault/fault</a:t>
            </a:r>
          </a:p>
          <a:p>
            <a:r>
              <a:rPr lang="en-AU" sz="2400" dirty="0">
                <a:solidFill>
                  <a:schemeClr val="tx1">
                    <a:lumMod val="50000"/>
                  </a:schemeClr>
                </a:solidFill>
              </a:rPr>
              <a:t>relationships</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6103" y="1296670"/>
            <a:ext cx="7180168" cy="2516353"/>
          </a:xfrm>
          <a:prstGeom prst="rect">
            <a:avLst/>
          </a:prstGeom>
        </p:spPr>
      </p:pic>
      <p:sp>
        <p:nvSpPr>
          <p:cNvPr id="12" name="TextBox 11"/>
          <p:cNvSpPr txBox="1"/>
          <p:nvPr/>
        </p:nvSpPr>
        <p:spPr>
          <a:xfrm>
            <a:off x="5294264" y="3271947"/>
            <a:ext cx="3276731" cy="379656"/>
          </a:xfrm>
          <a:prstGeom prst="rect">
            <a:avLst/>
          </a:prstGeom>
          <a:solidFill>
            <a:schemeClr val="bg1"/>
          </a:solidFill>
        </p:spPr>
        <p:txBody>
          <a:bodyPr wrap="none" rtlCol="0">
            <a:spAutoFit/>
          </a:bodyPr>
          <a:lstStyle/>
          <a:p>
            <a:r>
              <a:rPr lang="en-AU" sz="1867" dirty="0">
                <a:solidFill>
                  <a:schemeClr val="tx1">
                    <a:lumMod val="50000"/>
                  </a:schemeClr>
                </a:solidFill>
              </a:rPr>
              <a:t>Fault/Stratigraphy Relationships</a:t>
            </a:r>
          </a:p>
        </p:txBody>
      </p:sp>
      <p:sp>
        <p:nvSpPr>
          <p:cNvPr id="10" name="TextBox 9"/>
          <p:cNvSpPr txBox="1"/>
          <p:nvPr/>
        </p:nvSpPr>
        <p:spPr>
          <a:xfrm>
            <a:off x="6958104" y="6121652"/>
            <a:ext cx="2543453" cy="338554"/>
          </a:xfrm>
          <a:prstGeom prst="rect">
            <a:avLst/>
          </a:prstGeom>
          <a:noFill/>
        </p:spPr>
        <p:txBody>
          <a:bodyPr wrap="none" rtlCol="0">
            <a:spAutoFit/>
          </a:bodyPr>
          <a:lstStyle/>
          <a:p>
            <a:r>
              <a:rPr lang="en-AU" sz="1600" dirty="0"/>
              <a:t>Number of connected edges</a:t>
            </a:r>
          </a:p>
        </p:txBody>
      </p:sp>
    </p:spTree>
    <p:extLst>
      <p:ext uri="{BB962C8B-B14F-4D97-AF65-F5344CB8AC3E}">
        <p14:creationId xmlns:p14="http://schemas.microsoft.com/office/powerpoint/2010/main" val="319300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6555" y="604981"/>
            <a:ext cx="4050083" cy="666786"/>
          </a:xfrm>
          <a:prstGeom prst="rect">
            <a:avLst/>
          </a:prstGeom>
          <a:noFill/>
        </p:spPr>
        <p:txBody>
          <a:bodyPr wrap="none" rtlCol="0">
            <a:spAutoFit/>
          </a:bodyPr>
          <a:lstStyle/>
          <a:p>
            <a:r>
              <a:rPr lang="en-AU" sz="3733" dirty="0">
                <a:solidFill>
                  <a:schemeClr val="tx1">
                    <a:lumMod val="50000"/>
                  </a:schemeClr>
                </a:solidFill>
                <a:latin typeface="+mj-lt"/>
              </a:rPr>
              <a:t>Automated Analysis</a:t>
            </a:r>
          </a:p>
        </p:txBody>
      </p:sp>
      <p:sp>
        <p:nvSpPr>
          <p:cNvPr id="8" name="TextBox 7"/>
          <p:cNvSpPr txBox="1"/>
          <p:nvPr/>
        </p:nvSpPr>
        <p:spPr>
          <a:xfrm>
            <a:off x="7507168" y="5813962"/>
            <a:ext cx="3308855" cy="461665"/>
          </a:xfrm>
          <a:prstGeom prst="rect">
            <a:avLst/>
          </a:prstGeom>
          <a:noFill/>
        </p:spPr>
        <p:txBody>
          <a:bodyPr wrap="none" rtlCol="0">
            <a:spAutoFit/>
          </a:bodyPr>
          <a:lstStyle/>
          <a:p>
            <a:r>
              <a:rPr lang="en-AU" sz="2400" dirty="0">
                <a:solidFill>
                  <a:schemeClr val="tx1">
                    <a:lumMod val="50000"/>
                  </a:schemeClr>
                </a:solidFill>
              </a:rPr>
              <a:t>Estimated Unit Thickness</a:t>
            </a:r>
          </a:p>
        </p:txBody>
      </p:sp>
      <p:sp>
        <p:nvSpPr>
          <p:cNvPr id="9" name="TextBox 8"/>
          <p:cNvSpPr txBox="1"/>
          <p:nvPr/>
        </p:nvSpPr>
        <p:spPr>
          <a:xfrm>
            <a:off x="1588543" y="5813962"/>
            <a:ext cx="2808910" cy="461665"/>
          </a:xfrm>
          <a:prstGeom prst="rect">
            <a:avLst/>
          </a:prstGeom>
          <a:noFill/>
        </p:spPr>
        <p:txBody>
          <a:bodyPr wrap="none" rtlCol="0">
            <a:spAutoFit/>
          </a:bodyPr>
          <a:lstStyle/>
          <a:p>
            <a:r>
              <a:rPr lang="en-AU" sz="2400" dirty="0">
                <a:solidFill>
                  <a:schemeClr val="tx1">
                    <a:lumMod val="50000"/>
                  </a:schemeClr>
                </a:solidFill>
              </a:rPr>
              <a:t>Apparent fault throw</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20" y="1158673"/>
            <a:ext cx="5463824" cy="4612617"/>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3650" r="16646"/>
          <a:stretch/>
        </p:blipFill>
        <p:spPr>
          <a:xfrm>
            <a:off x="5893858" y="1146935"/>
            <a:ext cx="6053667" cy="4802155"/>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9301" r="19079"/>
          <a:stretch/>
        </p:blipFill>
        <p:spPr>
          <a:xfrm>
            <a:off x="6391691" y="1137155"/>
            <a:ext cx="5350933" cy="4801639"/>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2822" r="18484"/>
          <a:stretch/>
        </p:blipFill>
        <p:spPr>
          <a:xfrm>
            <a:off x="6688026" y="1158673"/>
            <a:ext cx="5096933" cy="4801639"/>
          </a:xfrm>
          <a:prstGeom prst="rect">
            <a:avLst/>
          </a:prstGeom>
        </p:spPr>
      </p:pic>
    </p:spTree>
    <p:extLst>
      <p:ext uri="{BB962C8B-B14F-4D97-AF65-F5344CB8AC3E}">
        <p14:creationId xmlns:p14="http://schemas.microsoft.com/office/powerpoint/2010/main" val="75953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clrChange>
              <a:clrFrom>
                <a:srgbClr val="434343"/>
              </a:clrFrom>
              <a:clrTo>
                <a:srgbClr val="434343">
                  <a:alpha val="0"/>
                </a:srgbClr>
              </a:clrTo>
            </a:clrChange>
            <a:extLst>
              <a:ext uri="{28A0092B-C50C-407E-A947-70E740481C1C}">
                <a14:useLocalDpi xmlns:a14="http://schemas.microsoft.com/office/drawing/2010/main" val="0"/>
              </a:ext>
            </a:extLst>
          </a:blip>
          <a:srcRect l="7051" t="23502" r="45811" b="11873"/>
          <a:stretch/>
        </p:blipFill>
        <p:spPr>
          <a:xfrm>
            <a:off x="421677" y="1505164"/>
            <a:ext cx="3362957" cy="2593383"/>
          </a:xfrm>
          <a:prstGeom prst="rect">
            <a:avLst/>
          </a:prstGeom>
          <a:solidFill>
            <a:schemeClr val="bg1"/>
          </a:solidFill>
        </p:spPr>
      </p:pic>
      <p:sp>
        <p:nvSpPr>
          <p:cNvPr id="5" name="Rectangle 4"/>
          <p:cNvSpPr/>
          <p:nvPr/>
        </p:nvSpPr>
        <p:spPr>
          <a:xfrm>
            <a:off x="350208" y="1437076"/>
            <a:ext cx="108095" cy="2732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solidFill>
                <a:schemeClr val="tx1">
                  <a:lumMod val="50000"/>
                </a:schemeClr>
              </a:solidFill>
            </a:endParaRPr>
          </a:p>
        </p:txBody>
      </p:sp>
      <p:sp>
        <p:nvSpPr>
          <p:cNvPr id="9" name="TextBox 8"/>
          <p:cNvSpPr txBox="1"/>
          <p:nvPr/>
        </p:nvSpPr>
        <p:spPr>
          <a:xfrm>
            <a:off x="4925044" y="948342"/>
            <a:ext cx="1752403" cy="461665"/>
          </a:xfrm>
          <a:prstGeom prst="rect">
            <a:avLst/>
          </a:prstGeom>
          <a:noFill/>
        </p:spPr>
        <p:txBody>
          <a:bodyPr wrap="none" rtlCol="0">
            <a:spAutoFit/>
          </a:bodyPr>
          <a:lstStyle/>
          <a:p>
            <a:r>
              <a:rPr lang="en-AU" sz="2400" dirty="0" err="1">
                <a:solidFill>
                  <a:schemeClr val="accent1">
                    <a:lumMod val="75000"/>
                  </a:schemeClr>
                </a:solidFill>
              </a:rPr>
              <a:t>geomodeller</a:t>
            </a:r>
            <a:endParaRPr lang="en-AU" sz="2400" dirty="0">
              <a:solidFill>
                <a:schemeClr val="accent1">
                  <a:lumMod val="75000"/>
                </a:schemeClr>
              </a:solidFill>
            </a:endParaRPr>
          </a:p>
        </p:txBody>
      </p:sp>
      <p:pic>
        <p:nvPicPr>
          <p:cNvPr id="12" name="Picture 11"/>
          <p:cNvPicPr>
            <a:picLocks noChangeAspect="1"/>
          </p:cNvPicPr>
          <p:nvPr/>
        </p:nvPicPr>
        <p:blipFill>
          <a:blip r:embed="rId3" cstate="print">
            <a:clrChange>
              <a:clrFrom>
                <a:srgbClr val="434343"/>
              </a:clrFrom>
              <a:clrTo>
                <a:srgbClr val="434343">
                  <a:alpha val="0"/>
                </a:srgbClr>
              </a:clrTo>
            </a:clrChange>
            <a:extLst>
              <a:ext uri="{28A0092B-C50C-407E-A947-70E740481C1C}">
                <a14:useLocalDpi xmlns:a14="http://schemas.microsoft.com/office/drawing/2010/main" val="0"/>
              </a:ext>
            </a:extLst>
          </a:blip>
          <a:stretch>
            <a:fillRect/>
          </a:stretch>
        </p:blipFill>
        <p:spPr>
          <a:xfrm>
            <a:off x="190129" y="4224104"/>
            <a:ext cx="2427252" cy="2407080"/>
          </a:xfrm>
          <a:prstGeom prst="rect">
            <a:avLst/>
          </a:prstGeom>
        </p:spPr>
      </p:pic>
      <p:pic>
        <p:nvPicPr>
          <p:cNvPr id="2" name="Picture 1"/>
          <p:cNvPicPr>
            <a:picLocks noChangeAspect="1"/>
          </p:cNvPicPr>
          <p:nvPr/>
        </p:nvPicPr>
        <p:blipFill>
          <a:blip r:embed="rId4" cstate="print">
            <a:clrChange>
              <a:clrFrom>
                <a:srgbClr val="A0A0A0"/>
              </a:clrFrom>
              <a:clrTo>
                <a:srgbClr val="A0A0A0">
                  <a:alpha val="0"/>
                </a:srgbClr>
              </a:clrTo>
            </a:clrChange>
            <a:extLst>
              <a:ext uri="{28A0092B-C50C-407E-A947-70E740481C1C}">
                <a14:useLocalDpi xmlns:a14="http://schemas.microsoft.com/office/drawing/2010/main" val="0"/>
              </a:ext>
            </a:extLst>
          </a:blip>
          <a:stretch>
            <a:fillRect/>
          </a:stretch>
        </p:blipFill>
        <p:spPr>
          <a:xfrm>
            <a:off x="4105288" y="-3224196"/>
            <a:ext cx="3961870" cy="2748739"/>
          </a:xfrm>
          <a:prstGeom prst="rect">
            <a:avLst/>
          </a:prstGeom>
        </p:spPr>
      </p:pic>
      <p:pic>
        <p:nvPicPr>
          <p:cNvPr id="3" name="Picture 2"/>
          <p:cNvPicPr>
            <a:picLocks noChangeAspect="1"/>
          </p:cNvPicPr>
          <p:nvPr/>
        </p:nvPicPr>
        <p:blipFill>
          <a:blip r:embed="rId5" cstate="print">
            <a:clrChange>
              <a:clrFrom>
                <a:srgbClr val="A0A0A0"/>
              </a:clrFrom>
              <a:clrTo>
                <a:srgbClr val="A0A0A0">
                  <a:alpha val="0"/>
                </a:srgbClr>
              </a:clrTo>
            </a:clrChange>
            <a:extLst>
              <a:ext uri="{28A0092B-C50C-407E-A947-70E740481C1C}">
                <a14:useLocalDpi xmlns:a14="http://schemas.microsoft.com/office/drawing/2010/main" val="0"/>
              </a:ext>
            </a:extLst>
          </a:blip>
          <a:stretch>
            <a:fillRect/>
          </a:stretch>
        </p:blipFill>
        <p:spPr>
          <a:xfrm>
            <a:off x="808062" y="-2384874"/>
            <a:ext cx="2772815" cy="1923775"/>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36316" y="4367143"/>
            <a:ext cx="1912999" cy="2076074"/>
          </a:xfrm>
          <a:prstGeom prst="rect">
            <a:avLst/>
          </a:prstGeom>
          <a:ln w="19050">
            <a:solidFill>
              <a:schemeClr val="tx1"/>
            </a:solidFill>
          </a:ln>
        </p:spPr>
      </p:pic>
      <p:pic>
        <p:nvPicPr>
          <p:cNvPr id="18" name="Picture 17"/>
          <p:cNvPicPr>
            <a:picLocks noChangeAspect="1"/>
          </p:cNvPicPr>
          <p:nvPr/>
        </p:nvPicPr>
        <p:blipFill>
          <a:blip r:embed="rId7" cstate="print">
            <a:clrChange>
              <a:clrFrom>
                <a:srgbClr val="A0A0A0"/>
              </a:clrFrom>
              <a:clrTo>
                <a:srgbClr val="A0A0A0">
                  <a:alpha val="0"/>
                </a:srgbClr>
              </a:clrTo>
            </a:clrChange>
            <a:extLst>
              <a:ext uri="{28A0092B-C50C-407E-A947-70E740481C1C}">
                <a14:useLocalDpi xmlns:a14="http://schemas.microsoft.com/office/drawing/2010/main" val="0"/>
              </a:ext>
            </a:extLst>
          </a:blip>
          <a:stretch>
            <a:fillRect/>
          </a:stretch>
        </p:blipFill>
        <p:spPr>
          <a:xfrm>
            <a:off x="3909332" y="1347473"/>
            <a:ext cx="4070824" cy="2822006"/>
          </a:xfrm>
          <a:prstGeom prst="rect">
            <a:avLst/>
          </a:prstGeom>
        </p:spPr>
      </p:pic>
      <p:pic>
        <p:nvPicPr>
          <p:cNvPr id="6" name="Picture 5"/>
          <p:cNvPicPr>
            <a:picLocks noChangeAspect="1"/>
          </p:cNvPicPr>
          <p:nvPr/>
        </p:nvPicPr>
        <p:blipFill>
          <a:blip r:embed="rId8" cstate="print">
            <a:clrChange>
              <a:clrFrom>
                <a:srgbClr val="A0A0A0"/>
              </a:clrFrom>
              <a:clrTo>
                <a:srgbClr val="A0A0A0">
                  <a:alpha val="0"/>
                </a:srgbClr>
              </a:clrTo>
            </a:clrChange>
            <a:extLst>
              <a:ext uri="{28A0092B-C50C-407E-A947-70E740481C1C}">
                <a14:useLocalDpi xmlns:a14="http://schemas.microsoft.com/office/drawing/2010/main" val="0"/>
              </a:ext>
            </a:extLst>
          </a:blip>
          <a:stretch>
            <a:fillRect/>
          </a:stretch>
        </p:blipFill>
        <p:spPr>
          <a:xfrm>
            <a:off x="3841722" y="4302708"/>
            <a:ext cx="2049929" cy="211651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038" y="638539"/>
            <a:ext cx="1730074" cy="76377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8430" y="514796"/>
            <a:ext cx="2267760" cy="489309"/>
          </a:xfrm>
          <a:prstGeom prst="rect">
            <a:avLst/>
          </a:prstGeom>
        </p:spPr>
      </p:pic>
      <p:grpSp>
        <p:nvGrpSpPr>
          <p:cNvPr id="15" name="Group 14"/>
          <p:cNvGrpSpPr/>
          <p:nvPr/>
        </p:nvGrpSpPr>
        <p:grpSpPr>
          <a:xfrm>
            <a:off x="9239085" y="953498"/>
            <a:ext cx="2192100" cy="461665"/>
            <a:chOff x="8742529" y="885808"/>
            <a:chExt cx="2192100" cy="461665"/>
          </a:xfrm>
        </p:grpSpPr>
        <p:sp>
          <p:nvSpPr>
            <p:cNvPr id="10" name="TextBox 9"/>
            <p:cNvSpPr txBox="1"/>
            <p:nvPr/>
          </p:nvSpPr>
          <p:spPr>
            <a:xfrm>
              <a:off x="9518857" y="885808"/>
              <a:ext cx="1415772" cy="461665"/>
            </a:xfrm>
            <a:prstGeom prst="rect">
              <a:avLst/>
            </a:prstGeom>
            <a:noFill/>
          </p:spPr>
          <p:txBody>
            <a:bodyPr wrap="none" rtlCol="0">
              <a:spAutoFit/>
            </a:bodyPr>
            <a:lstStyle/>
            <a:p>
              <a:r>
                <a:rPr lang="en-AU" sz="2400" i="1" dirty="0">
                  <a:solidFill>
                    <a:schemeClr val="tx1">
                      <a:lumMod val="50000"/>
                    </a:schemeClr>
                  </a:solidFill>
                </a:rPr>
                <a:t>Structural</a:t>
              </a:r>
            </a:p>
          </p:txBody>
        </p:sp>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42529" y="915286"/>
              <a:ext cx="855110" cy="419333"/>
            </a:xfrm>
            <a:prstGeom prst="rect">
              <a:avLst/>
            </a:prstGeom>
          </p:spPr>
        </p:pic>
      </p:grpSp>
      <p:pic>
        <p:nvPicPr>
          <p:cNvPr id="16" name="Picture 15"/>
          <p:cNvPicPr>
            <a:picLocks noChangeAspect="1"/>
          </p:cNvPicPr>
          <p:nvPr/>
        </p:nvPicPr>
        <p:blipFill rotWithShape="1">
          <a:blip r:embed="rId12">
            <a:extLst>
              <a:ext uri="{28A0092B-C50C-407E-A947-70E740481C1C}">
                <a14:useLocalDpi xmlns:a14="http://schemas.microsoft.com/office/drawing/2010/main" val="0"/>
              </a:ext>
            </a:extLst>
          </a:blip>
          <a:srcRect l="1" r="439"/>
          <a:stretch/>
        </p:blipFill>
        <p:spPr>
          <a:xfrm>
            <a:off x="8322969" y="1444641"/>
            <a:ext cx="3526909" cy="2593383"/>
          </a:xfrm>
          <a:prstGeom prst="rect">
            <a:avLst/>
          </a:prstGeom>
        </p:spPr>
      </p:pic>
      <p:sp>
        <p:nvSpPr>
          <p:cNvPr id="7" name="TextBox 6"/>
          <p:cNvSpPr txBox="1"/>
          <p:nvPr/>
        </p:nvSpPr>
        <p:spPr>
          <a:xfrm>
            <a:off x="9936316" y="4367143"/>
            <a:ext cx="614271" cy="369332"/>
          </a:xfrm>
          <a:prstGeom prst="rect">
            <a:avLst/>
          </a:prstGeom>
          <a:noFill/>
        </p:spPr>
        <p:txBody>
          <a:bodyPr wrap="none" rtlCol="0">
            <a:spAutoFit/>
          </a:bodyPr>
          <a:lstStyle/>
          <a:p>
            <a:r>
              <a:rPr lang="en-AU" dirty="0"/>
              <a:t>Map</a:t>
            </a:r>
          </a:p>
        </p:txBody>
      </p:sp>
      <p:pic>
        <p:nvPicPr>
          <p:cNvPr id="1026" name="Picture 2" descr="image.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2689" t="11589" r="23057" b="12258"/>
          <a:stretch/>
        </p:blipFill>
        <p:spPr bwMode="auto">
          <a:xfrm>
            <a:off x="7115992" y="4268090"/>
            <a:ext cx="2065951" cy="217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90129" y="115319"/>
            <a:ext cx="3523722" cy="523220"/>
          </a:xfrm>
          <a:prstGeom prst="rect">
            <a:avLst/>
          </a:prstGeom>
          <a:noFill/>
        </p:spPr>
        <p:txBody>
          <a:bodyPr wrap="none" rtlCol="0">
            <a:spAutoFit/>
          </a:bodyPr>
          <a:lstStyle/>
          <a:p>
            <a:r>
              <a:rPr lang="en-AU" sz="2800" dirty="0">
                <a:latin typeface="+mj-lt"/>
              </a:rPr>
              <a:t>→ WP3 Model Building</a:t>
            </a:r>
          </a:p>
        </p:txBody>
      </p:sp>
    </p:spTree>
    <p:extLst>
      <p:ext uri="{BB962C8B-B14F-4D97-AF65-F5344CB8AC3E}">
        <p14:creationId xmlns:p14="http://schemas.microsoft.com/office/powerpoint/2010/main" val="1291276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66117" y="944314"/>
            <a:ext cx="800219" cy="830997"/>
          </a:xfrm>
          <a:prstGeom prst="rect">
            <a:avLst/>
          </a:prstGeom>
        </p:spPr>
        <p:txBody>
          <a:bodyPr wrap="none">
            <a:spAutoFit/>
          </a:bodyPr>
          <a:lstStyle/>
          <a:p>
            <a:r>
              <a:rPr lang="en-AU" sz="4800" dirty="0">
                <a:solidFill>
                  <a:srgbClr val="04CB10"/>
                </a:solidFill>
                <a:latin typeface="Webdings" panose="05030102010509060703" pitchFamily="18" charset="2"/>
              </a:rPr>
              <a:t>a</a:t>
            </a:r>
          </a:p>
        </p:txBody>
      </p:sp>
      <p:sp>
        <p:nvSpPr>
          <p:cNvPr id="6" name="Rectangle 5"/>
          <p:cNvSpPr/>
          <p:nvPr/>
        </p:nvSpPr>
        <p:spPr>
          <a:xfrm>
            <a:off x="8174250" y="4448590"/>
            <a:ext cx="800219" cy="830997"/>
          </a:xfrm>
          <a:prstGeom prst="rect">
            <a:avLst/>
          </a:prstGeom>
        </p:spPr>
        <p:txBody>
          <a:bodyPr wrap="none">
            <a:spAutoFit/>
          </a:bodyPr>
          <a:lstStyle/>
          <a:p>
            <a:r>
              <a:rPr lang="en-AU" sz="4800" dirty="0">
                <a:solidFill>
                  <a:srgbClr val="04CB10"/>
                </a:solidFill>
                <a:latin typeface="Webdings" panose="05030102010509060703" pitchFamily="18" charset="2"/>
              </a:rPr>
              <a:t>a</a:t>
            </a:r>
          </a:p>
        </p:txBody>
      </p:sp>
      <p:sp>
        <p:nvSpPr>
          <p:cNvPr id="7" name="TextBox 6"/>
          <p:cNvSpPr txBox="1"/>
          <p:nvPr/>
        </p:nvSpPr>
        <p:spPr>
          <a:xfrm>
            <a:off x="5074458" y="1128980"/>
            <a:ext cx="728133" cy="646331"/>
          </a:xfrm>
          <a:prstGeom prst="rect">
            <a:avLst/>
          </a:prstGeom>
          <a:noFill/>
        </p:spPr>
        <p:txBody>
          <a:bodyPr wrap="square" rtlCol="0">
            <a:spAutoFit/>
          </a:bodyPr>
          <a:lstStyle/>
          <a:p>
            <a:r>
              <a:rPr lang="en-AU" sz="3600" dirty="0">
                <a:solidFill>
                  <a:srgbClr val="FF0000"/>
                </a:solidFill>
                <a:latin typeface="Webdings" panose="05030102010509060703" pitchFamily="18" charset="2"/>
              </a:rPr>
              <a:t>r</a:t>
            </a:r>
          </a:p>
        </p:txBody>
      </p:sp>
      <p:sp>
        <p:nvSpPr>
          <p:cNvPr id="8" name="TextBox 7"/>
          <p:cNvSpPr txBox="1"/>
          <p:nvPr/>
        </p:nvSpPr>
        <p:spPr>
          <a:xfrm>
            <a:off x="8381803" y="2077612"/>
            <a:ext cx="728133" cy="646331"/>
          </a:xfrm>
          <a:prstGeom prst="rect">
            <a:avLst/>
          </a:prstGeom>
          <a:noFill/>
        </p:spPr>
        <p:txBody>
          <a:bodyPr wrap="square" rtlCol="0">
            <a:spAutoFit/>
          </a:bodyPr>
          <a:lstStyle/>
          <a:p>
            <a:r>
              <a:rPr lang="en-AU" sz="3600" dirty="0">
                <a:solidFill>
                  <a:srgbClr val="FF0000"/>
                </a:solidFill>
                <a:latin typeface="Webdings" panose="05030102010509060703" pitchFamily="18" charset="2"/>
              </a:rPr>
              <a:t>r</a:t>
            </a:r>
          </a:p>
        </p:txBody>
      </p:sp>
      <p:sp>
        <p:nvSpPr>
          <p:cNvPr id="9" name="TextBox 8"/>
          <p:cNvSpPr txBox="1"/>
          <p:nvPr/>
        </p:nvSpPr>
        <p:spPr>
          <a:xfrm>
            <a:off x="93001" y="211667"/>
            <a:ext cx="5333383" cy="523220"/>
          </a:xfrm>
          <a:prstGeom prst="rect">
            <a:avLst/>
          </a:prstGeom>
          <a:noFill/>
        </p:spPr>
        <p:txBody>
          <a:bodyPr wrap="none" rtlCol="0">
            <a:spAutoFit/>
          </a:bodyPr>
          <a:lstStyle/>
          <a:p>
            <a:r>
              <a:rPr lang="en-AU" sz="2800" dirty="0"/>
              <a:t>→ </a:t>
            </a:r>
            <a:r>
              <a:rPr lang="en-AU" sz="2800" dirty="0">
                <a:latin typeface="+mj-lt"/>
              </a:rPr>
              <a:t>WP5 Uncertainty Quantification</a:t>
            </a:r>
          </a:p>
        </p:txBody>
      </p:sp>
      <p:sp>
        <p:nvSpPr>
          <p:cNvPr id="10" name="TextBox 9"/>
          <p:cNvSpPr txBox="1"/>
          <p:nvPr/>
        </p:nvSpPr>
        <p:spPr>
          <a:xfrm>
            <a:off x="5639258" y="1267479"/>
            <a:ext cx="1220078" cy="369332"/>
          </a:xfrm>
          <a:prstGeom prst="rect">
            <a:avLst/>
          </a:prstGeom>
          <a:noFill/>
        </p:spPr>
        <p:txBody>
          <a:bodyPr wrap="none" rtlCol="0">
            <a:spAutoFit/>
          </a:bodyPr>
          <a:lstStyle/>
          <a:p>
            <a:r>
              <a:rPr lang="en-AU" dirty="0"/>
              <a:t>Elicitation?</a:t>
            </a:r>
          </a:p>
        </p:txBody>
      </p:sp>
      <p:sp>
        <p:nvSpPr>
          <p:cNvPr id="11" name="TextBox 10"/>
          <p:cNvSpPr txBox="1"/>
          <p:nvPr/>
        </p:nvSpPr>
        <p:spPr>
          <a:xfrm>
            <a:off x="8974469" y="2216111"/>
            <a:ext cx="2734659" cy="369332"/>
          </a:xfrm>
          <a:prstGeom prst="rect">
            <a:avLst/>
          </a:prstGeom>
          <a:noFill/>
        </p:spPr>
        <p:txBody>
          <a:bodyPr wrap="none" rtlCol="0">
            <a:spAutoFit/>
          </a:bodyPr>
          <a:lstStyle/>
          <a:p>
            <a:r>
              <a:rPr lang="en-AU" dirty="0"/>
              <a:t>Concept parameterisation?</a:t>
            </a:r>
          </a:p>
        </p:txBody>
      </p:sp>
      <p:pic>
        <p:nvPicPr>
          <p:cNvPr id="3" name="Picture 2"/>
          <p:cNvPicPr>
            <a:picLocks noChangeAspect="1"/>
          </p:cNvPicPr>
          <p:nvPr/>
        </p:nvPicPr>
        <p:blipFill>
          <a:blip r:embed="rId2"/>
          <a:stretch>
            <a:fillRect/>
          </a:stretch>
        </p:blipFill>
        <p:spPr>
          <a:xfrm>
            <a:off x="1170221" y="1704108"/>
            <a:ext cx="7244855" cy="4217330"/>
          </a:xfrm>
          <a:prstGeom prst="rect">
            <a:avLst/>
          </a:prstGeom>
        </p:spPr>
      </p:pic>
    </p:spTree>
    <p:extLst>
      <p:ext uri="{BB962C8B-B14F-4D97-AF65-F5344CB8AC3E}">
        <p14:creationId xmlns:p14="http://schemas.microsoft.com/office/powerpoint/2010/main" val="2606734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blip>
          <a:stretch>
            <a:fillRect/>
          </a:stretch>
        </p:blipFill>
        <p:spPr>
          <a:xfrm>
            <a:off x="735076" y="1095475"/>
            <a:ext cx="4194119" cy="2571455"/>
          </a:xfrm>
          <a:prstGeom prst="rect">
            <a:avLst/>
          </a:prstGeom>
        </p:spPr>
      </p:pic>
      <p:sp>
        <p:nvSpPr>
          <p:cNvPr id="3" name="TextBox 2"/>
          <p:cNvSpPr txBox="1"/>
          <p:nvPr/>
        </p:nvSpPr>
        <p:spPr>
          <a:xfrm>
            <a:off x="646068" y="968920"/>
            <a:ext cx="899333" cy="430887"/>
          </a:xfrm>
          <a:prstGeom prst="rect">
            <a:avLst/>
          </a:prstGeom>
          <a:solidFill>
            <a:schemeClr val="bg1"/>
          </a:solidFill>
        </p:spPr>
        <p:txBody>
          <a:bodyPr wrap="square" rtlCol="0">
            <a:spAutoFit/>
          </a:bodyPr>
          <a:lstStyle/>
          <a:p>
            <a:r>
              <a:rPr lang="en-AU" sz="1100" dirty="0"/>
              <a:t>Uncertainty </a:t>
            </a:r>
            <a:r>
              <a:rPr lang="en-AU" sz="1100" dirty="0" err="1"/>
              <a:t>voxet</a:t>
            </a:r>
            <a:endParaRPr lang="en-AU" sz="1100" dirty="0"/>
          </a:p>
        </p:txBody>
      </p:sp>
      <p:pic>
        <p:nvPicPr>
          <p:cNvPr id="4" name="Picture 3"/>
          <p:cNvPicPr>
            <a:picLocks noChangeAspect="1"/>
          </p:cNvPicPr>
          <p:nvPr/>
        </p:nvPicPr>
        <p:blipFill rotWithShape="1">
          <a:blip r:embed="rId3"/>
          <a:srcRect l="5957" t="7961" r="70557" b="48412"/>
          <a:stretch/>
        </p:blipFill>
        <p:spPr>
          <a:xfrm>
            <a:off x="5693452" y="1261528"/>
            <a:ext cx="2519266" cy="2528597"/>
          </a:xfrm>
          <a:prstGeom prst="rect">
            <a:avLst/>
          </a:prstGeom>
        </p:spPr>
      </p:pic>
      <p:pic>
        <p:nvPicPr>
          <p:cNvPr id="5" name="Picture 4"/>
          <p:cNvPicPr>
            <a:picLocks noChangeAspect="1"/>
          </p:cNvPicPr>
          <p:nvPr/>
        </p:nvPicPr>
        <p:blipFill rotWithShape="1">
          <a:blip r:embed="rId4"/>
          <a:srcRect l="7214" t="8332" r="72008" b="47644"/>
          <a:stretch/>
        </p:blipFill>
        <p:spPr>
          <a:xfrm>
            <a:off x="5754101" y="3911423"/>
            <a:ext cx="2416630" cy="2528596"/>
          </a:xfrm>
          <a:prstGeom prst="rect">
            <a:avLst/>
          </a:prstGeom>
        </p:spPr>
      </p:pic>
      <p:pic>
        <p:nvPicPr>
          <p:cNvPr id="6" name="Picture 5"/>
          <p:cNvPicPr>
            <a:picLocks noChangeAspect="1"/>
          </p:cNvPicPr>
          <p:nvPr/>
        </p:nvPicPr>
        <p:blipFill rotWithShape="1">
          <a:blip r:embed="rId3"/>
          <a:srcRect l="41100" t="7719" r="35936" b="48814"/>
          <a:stretch/>
        </p:blipFill>
        <p:spPr>
          <a:xfrm>
            <a:off x="8470756" y="1270859"/>
            <a:ext cx="2463282" cy="2519266"/>
          </a:xfrm>
          <a:prstGeom prst="rect">
            <a:avLst/>
          </a:prstGeom>
        </p:spPr>
      </p:pic>
      <p:pic>
        <p:nvPicPr>
          <p:cNvPr id="7" name="Picture 6"/>
          <p:cNvPicPr>
            <a:picLocks noChangeAspect="1"/>
          </p:cNvPicPr>
          <p:nvPr/>
        </p:nvPicPr>
        <p:blipFill rotWithShape="1">
          <a:blip r:embed="rId4"/>
          <a:srcRect l="42031" t="8089" r="36549" b="46507"/>
          <a:stretch/>
        </p:blipFill>
        <p:spPr>
          <a:xfrm>
            <a:off x="8494084" y="3911423"/>
            <a:ext cx="2491274" cy="2607906"/>
          </a:xfrm>
          <a:prstGeom prst="rect">
            <a:avLst/>
          </a:prstGeom>
        </p:spPr>
      </p:pic>
      <p:sp>
        <p:nvSpPr>
          <p:cNvPr id="8" name="TextBox 7"/>
          <p:cNvSpPr txBox="1"/>
          <p:nvPr/>
        </p:nvSpPr>
        <p:spPr>
          <a:xfrm>
            <a:off x="6410950" y="952155"/>
            <a:ext cx="1084271" cy="369332"/>
          </a:xfrm>
          <a:prstGeom prst="rect">
            <a:avLst/>
          </a:prstGeom>
          <a:noFill/>
        </p:spPr>
        <p:txBody>
          <a:bodyPr wrap="none" rtlCol="0">
            <a:spAutoFit/>
          </a:bodyPr>
          <a:lstStyle/>
          <a:p>
            <a:r>
              <a:rPr lang="en-AU" dirty="0"/>
              <a:t>Observed</a:t>
            </a:r>
          </a:p>
        </p:txBody>
      </p:sp>
      <p:sp>
        <p:nvSpPr>
          <p:cNvPr id="9" name="TextBox 8"/>
          <p:cNvSpPr txBox="1"/>
          <p:nvPr/>
        </p:nvSpPr>
        <p:spPr>
          <a:xfrm>
            <a:off x="10991467" y="2220464"/>
            <a:ext cx="616900" cy="369332"/>
          </a:xfrm>
          <a:prstGeom prst="rect">
            <a:avLst/>
          </a:prstGeom>
          <a:noFill/>
        </p:spPr>
        <p:txBody>
          <a:bodyPr wrap="none" rtlCol="0">
            <a:spAutoFit/>
          </a:bodyPr>
          <a:lstStyle/>
          <a:p>
            <a:r>
              <a:rPr lang="en-AU" dirty="0" err="1"/>
              <a:t>Grav</a:t>
            </a:r>
            <a:endParaRPr lang="en-AU" dirty="0"/>
          </a:p>
        </p:txBody>
      </p:sp>
      <p:pic>
        <p:nvPicPr>
          <p:cNvPr id="11" name="Picture 10"/>
          <p:cNvPicPr>
            <a:picLocks noChangeAspect="1"/>
          </p:cNvPicPr>
          <p:nvPr/>
        </p:nvPicPr>
        <p:blipFill>
          <a:blip r:embed="rId5"/>
          <a:stretch>
            <a:fillRect/>
          </a:stretch>
        </p:blipFill>
        <p:spPr>
          <a:xfrm>
            <a:off x="456708" y="4484561"/>
            <a:ext cx="4950714" cy="1885478"/>
          </a:xfrm>
          <a:prstGeom prst="rect">
            <a:avLst/>
          </a:prstGeom>
        </p:spPr>
      </p:pic>
      <p:sp>
        <p:nvSpPr>
          <p:cNvPr id="12" name="Rectangle 11"/>
          <p:cNvSpPr/>
          <p:nvPr/>
        </p:nvSpPr>
        <p:spPr>
          <a:xfrm>
            <a:off x="9117589" y="952155"/>
            <a:ext cx="1169616" cy="369332"/>
          </a:xfrm>
          <a:prstGeom prst="rect">
            <a:avLst/>
          </a:prstGeom>
        </p:spPr>
        <p:txBody>
          <a:bodyPr wrap="none">
            <a:spAutoFit/>
          </a:bodyPr>
          <a:lstStyle/>
          <a:p>
            <a:r>
              <a:rPr lang="en-AU" dirty="0"/>
              <a:t>Computed</a:t>
            </a:r>
          </a:p>
        </p:txBody>
      </p:sp>
      <p:sp>
        <p:nvSpPr>
          <p:cNvPr id="13" name="Rectangle 12"/>
          <p:cNvSpPr/>
          <p:nvPr/>
        </p:nvSpPr>
        <p:spPr>
          <a:xfrm>
            <a:off x="10991467" y="4990453"/>
            <a:ext cx="601447" cy="369332"/>
          </a:xfrm>
          <a:prstGeom prst="rect">
            <a:avLst/>
          </a:prstGeom>
        </p:spPr>
        <p:txBody>
          <a:bodyPr wrap="none">
            <a:spAutoFit/>
          </a:bodyPr>
          <a:lstStyle/>
          <a:p>
            <a:r>
              <a:rPr lang="en-AU" dirty="0"/>
              <a:t>Mag</a:t>
            </a:r>
          </a:p>
        </p:txBody>
      </p:sp>
      <p:sp>
        <p:nvSpPr>
          <p:cNvPr id="14" name="TextBox 13"/>
          <p:cNvSpPr txBox="1"/>
          <p:nvPr/>
        </p:nvSpPr>
        <p:spPr>
          <a:xfrm>
            <a:off x="93001" y="211667"/>
            <a:ext cx="4640950" cy="523220"/>
          </a:xfrm>
          <a:prstGeom prst="rect">
            <a:avLst/>
          </a:prstGeom>
          <a:noFill/>
        </p:spPr>
        <p:txBody>
          <a:bodyPr wrap="none" rtlCol="0">
            <a:spAutoFit/>
          </a:bodyPr>
          <a:lstStyle/>
          <a:p>
            <a:r>
              <a:rPr lang="en-AU" sz="2800" dirty="0"/>
              <a:t>→ </a:t>
            </a:r>
            <a:r>
              <a:rPr lang="en-AU" sz="2800" dirty="0">
                <a:latin typeface="+mj-lt"/>
              </a:rPr>
              <a:t>WP4 Geophysics Integration</a:t>
            </a:r>
          </a:p>
        </p:txBody>
      </p:sp>
    </p:spTree>
    <p:extLst>
      <p:ext uri="{BB962C8B-B14F-4D97-AF65-F5344CB8AC3E}">
        <p14:creationId xmlns:p14="http://schemas.microsoft.com/office/powerpoint/2010/main" val="19733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2939142" y="3201015"/>
            <a:ext cx="7530580" cy="1296740"/>
          </a:xfrm>
          <a:custGeom>
            <a:avLst/>
            <a:gdLst>
              <a:gd name="connsiteX0" fmla="*/ 0 w 9695147"/>
              <a:gd name="connsiteY0" fmla="*/ 134830 h 1563977"/>
              <a:gd name="connsiteX1" fmla="*/ 9022702 w 9695147"/>
              <a:gd name="connsiteY1" fmla="*/ 116169 h 1563977"/>
              <a:gd name="connsiteX2" fmla="*/ 8276253 w 9695147"/>
              <a:gd name="connsiteY2" fmla="*/ 1385132 h 1563977"/>
              <a:gd name="connsiteX3" fmla="*/ 2220686 w 9695147"/>
              <a:gd name="connsiteY3" fmla="*/ 1525091 h 1563977"/>
              <a:gd name="connsiteX0" fmla="*/ 0 w 9766126"/>
              <a:gd name="connsiteY0" fmla="*/ 134830 h 1498316"/>
              <a:gd name="connsiteX1" fmla="*/ 9022702 w 9766126"/>
              <a:gd name="connsiteY1" fmla="*/ 116169 h 1498316"/>
              <a:gd name="connsiteX2" fmla="*/ 8276253 w 9766126"/>
              <a:gd name="connsiteY2" fmla="*/ 1385132 h 1498316"/>
              <a:gd name="connsiteX3" fmla="*/ 525521 w 9766126"/>
              <a:gd name="connsiteY3" fmla="*/ 1404358 h 1498316"/>
              <a:gd name="connsiteX0" fmla="*/ 1545330 w 9089593"/>
              <a:gd name="connsiteY0" fmla="*/ 205998 h 1459726"/>
              <a:gd name="connsiteX1" fmla="*/ 8497181 w 9089593"/>
              <a:gd name="connsiteY1" fmla="*/ 77579 h 1459726"/>
              <a:gd name="connsiteX2" fmla="*/ 7750732 w 9089593"/>
              <a:gd name="connsiteY2" fmla="*/ 1346542 h 1459726"/>
              <a:gd name="connsiteX3" fmla="*/ 0 w 9089593"/>
              <a:gd name="connsiteY3" fmla="*/ 1365768 h 1459726"/>
              <a:gd name="connsiteX0" fmla="*/ 0 w 7469699"/>
              <a:gd name="connsiteY0" fmla="*/ 205997 h 1497719"/>
              <a:gd name="connsiteX1" fmla="*/ 6951851 w 7469699"/>
              <a:gd name="connsiteY1" fmla="*/ 77578 h 1497719"/>
              <a:gd name="connsiteX2" fmla="*/ 6205402 w 7469699"/>
              <a:gd name="connsiteY2" fmla="*/ 1346541 h 1497719"/>
              <a:gd name="connsiteX3" fmla="*/ 186489 w 7469699"/>
              <a:gd name="connsiteY3" fmla="*/ 1442599 h 1497719"/>
              <a:gd name="connsiteX0" fmla="*/ 0 w 7395351"/>
              <a:gd name="connsiteY0" fmla="*/ 205997 h 1525387"/>
              <a:gd name="connsiteX1" fmla="*/ 6951851 w 7395351"/>
              <a:gd name="connsiteY1" fmla="*/ 77578 h 1525387"/>
              <a:gd name="connsiteX2" fmla="*/ 6205402 w 7395351"/>
              <a:gd name="connsiteY2" fmla="*/ 1346541 h 1525387"/>
              <a:gd name="connsiteX3" fmla="*/ 2239014 w 7395351"/>
              <a:gd name="connsiteY3" fmla="*/ 1486502 h 1525387"/>
            </a:gdLst>
            <a:ahLst/>
            <a:cxnLst>
              <a:cxn ang="0">
                <a:pos x="connsiteX0" y="connsiteY0"/>
              </a:cxn>
              <a:cxn ang="0">
                <a:pos x="connsiteX1" y="connsiteY1"/>
              </a:cxn>
              <a:cxn ang="0">
                <a:pos x="connsiteX2" y="connsiteY2"/>
              </a:cxn>
              <a:cxn ang="0">
                <a:pos x="connsiteX3" y="connsiteY3"/>
              </a:cxn>
            </a:cxnLst>
            <a:rect l="l" t="t" r="r" b="b"/>
            <a:pathLst>
              <a:path w="7395351" h="1525387">
                <a:moveTo>
                  <a:pt x="0" y="205997"/>
                </a:moveTo>
                <a:cubicBezTo>
                  <a:pt x="3821663" y="92474"/>
                  <a:pt x="5917617" y="-112513"/>
                  <a:pt x="6951851" y="77578"/>
                </a:cubicBezTo>
                <a:cubicBezTo>
                  <a:pt x="7986085" y="267669"/>
                  <a:pt x="6990875" y="1111720"/>
                  <a:pt x="6205402" y="1346541"/>
                </a:cubicBezTo>
                <a:cubicBezTo>
                  <a:pt x="5419929" y="1581362"/>
                  <a:pt x="4699963" y="1533932"/>
                  <a:pt x="2239014" y="1486502"/>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p:cNvSpPr txBox="1"/>
          <p:nvPr/>
        </p:nvSpPr>
        <p:spPr>
          <a:xfrm>
            <a:off x="177281" y="74645"/>
            <a:ext cx="6809300" cy="1908215"/>
          </a:xfrm>
          <a:prstGeom prst="rect">
            <a:avLst/>
          </a:prstGeom>
          <a:noFill/>
        </p:spPr>
        <p:txBody>
          <a:bodyPr wrap="none" rtlCol="0">
            <a:spAutoFit/>
          </a:bodyPr>
          <a:lstStyle/>
          <a:p>
            <a:r>
              <a:rPr lang="en-AU" sz="2800" dirty="0"/>
              <a:t>What next</a:t>
            </a:r>
          </a:p>
          <a:p>
            <a:endParaRPr lang="en-AU" dirty="0"/>
          </a:p>
          <a:p>
            <a:r>
              <a:rPr lang="en-AU" dirty="0"/>
              <a:t>More robust, so it works for more than 0.0015% of the Earth’s Surface!</a:t>
            </a:r>
          </a:p>
          <a:p>
            <a:r>
              <a:rPr lang="en-AU" dirty="0"/>
              <a:t>Data cleansing tools</a:t>
            </a:r>
          </a:p>
          <a:p>
            <a:r>
              <a:rPr lang="en-AU" dirty="0"/>
              <a:t>Question Framing Tools</a:t>
            </a:r>
          </a:p>
          <a:p>
            <a:r>
              <a:rPr lang="en-AU" dirty="0"/>
              <a:t>Integration of multiscale tools</a:t>
            </a:r>
          </a:p>
        </p:txBody>
      </p:sp>
      <p:sp>
        <p:nvSpPr>
          <p:cNvPr id="3" name="Rounded Rectangle 2"/>
          <p:cNvSpPr/>
          <p:nvPr/>
        </p:nvSpPr>
        <p:spPr>
          <a:xfrm>
            <a:off x="4056166" y="1471293"/>
            <a:ext cx="1735494" cy="87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WP 1</a:t>
            </a:r>
          </a:p>
        </p:txBody>
      </p:sp>
      <p:sp>
        <p:nvSpPr>
          <p:cNvPr id="4" name="Rounded Rectangle 3"/>
          <p:cNvSpPr/>
          <p:nvPr/>
        </p:nvSpPr>
        <p:spPr>
          <a:xfrm>
            <a:off x="2108717" y="2836505"/>
            <a:ext cx="1735494" cy="87707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Question Framing</a:t>
            </a:r>
          </a:p>
        </p:txBody>
      </p:sp>
      <p:sp>
        <p:nvSpPr>
          <p:cNvPr id="5" name="Rounded Rectangle 4"/>
          <p:cNvSpPr/>
          <p:nvPr/>
        </p:nvSpPr>
        <p:spPr>
          <a:xfrm>
            <a:off x="4056166" y="2836505"/>
            <a:ext cx="1735494" cy="87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Data Sourcing</a:t>
            </a:r>
          </a:p>
        </p:txBody>
      </p:sp>
      <p:sp>
        <p:nvSpPr>
          <p:cNvPr id="6" name="Rounded Rectangle 5"/>
          <p:cNvSpPr/>
          <p:nvPr/>
        </p:nvSpPr>
        <p:spPr>
          <a:xfrm>
            <a:off x="6003615" y="2836505"/>
            <a:ext cx="1735494" cy="87707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Data Cleansing/ Harmonisation/ Scaling</a:t>
            </a:r>
          </a:p>
        </p:txBody>
      </p:sp>
      <p:sp>
        <p:nvSpPr>
          <p:cNvPr id="7" name="Rounded Rectangle 6"/>
          <p:cNvSpPr/>
          <p:nvPr/>
        </p:nvSpPr>
        <p:spPr>
          <a:xfrm>
            <a:off x="7951064" y="2836504"/>
            <a:ext cx="1735494" cy="87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Data Extraction</a:t>
            </a:r>
          </a:p>
        </p:txBody>
      </p:sp>
      <p:sp>
        <p:nvSpPr>
          <p:cNvPr id="8" name="Rounded Rectangle 7"/>
          <p:cNvSpPr/>
          <p:nvPr/>
        </p:nvSpPr>
        <p:spPr>
          <a:xfrm>
            <a:off x="7951064" y="4040153"/>
            <a:ext cx="1735494" cy="87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Information Extraction</a:t>
            </a:r>
          </a:p>
        </p:txBody>
      </p:sp>
      <p:sp>
        <p:nvSpPr>
          <p:cNvPr id="9" name="Rounded Rectangle 8"/>
          <p:cNvSpPr/>
          <p:nvPr/>
        </p:nvSpPr>
        <p:spPr>
          <a:xfrm>
            <a:off x="6003615" y="4040153"/>
            <a:ext cx="1735494" cy="87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Data Perturbation</a:t>
            </a:r>
          </a:p>
        </p:txBody>
      </p:sp>
      <p:sp>
        <p:nvSpPr>
          <p:cNvPr id="11" name="Rounded Rectangle 10"/>
          <p:cNvSpPr/>
          <p:nvPr/>
        </p:nvSpPr>
        <p:spPr>
          <a:xfrm>
            <a:off x="3484957" y="4029228"/>
            <a:ext cx="1735494" cy="87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WP 3</a:t>
            </a:r>
          </a:p>
        </p:txBody>
      </p:sp>
      <p:sp>
        <p:nvSpPr>
          <p:cNvPr id="12" name="Rounded Rectangle 11"/>
          <p:cNvSpPr/>
          <p:nvPr/>
        </p:nvSpPr>
        <p:spPr>
          <a:xfrm>
            <a:off x="7951064" y="5350400"/>
            <a:ext cx="1735494" cy="87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WP 1</a:t>
            </a:r>
          </a:p>
        </p:txBody>
      </p:sp>
      <p:cxnSp>
        <p:nvCxnSpPr>
          <p:cNvPr id="16" name="Straight Connector 15"/>
          <p:cNvCxnSpPr>
            <a:stCxn id="8" idx="2"/>
            <a:endCxn id="12" idx="0"/>
          </p:cNvCxnSpPr>
          <p:nvPr/>
        </p:nvCxnSpPr>
        <p:spPr>
          <a:xfrm>
            <a:off x="8818811" y="4917230"/>
            <a:ext cx="0" cy="43317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6003615" y="5337562"/>
            <a:ext cx="1735494" cy="87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WP 5</a:t>
            </a:r>
          </a:p>
        </p:txBody>
      </p:sp>
      <p:cxnSp>
        <p:nvCxnSpPr>
          <p:cNvPr id="19" name="Straight Connector 18"/>
          <p:cNvCxnSpPr>
            <a:stCxn id="18" idx="0"/>
            <a:endCxn id="9" idx="2"/>
          </p:cNvCxnSpPr>
          <p:nvPr/>
        </p:nvCxnSpPr>
        <p:spPr>
          <a:xfrm flipV="1">
            <a:off x="6871362" y="4917230"/>
            <a:ext cx="0" cy="420332"/>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2"/>
            <a:endCxn id="5" idx="0"/>
          </p:cNvCxnSpPr>
          <p:nvPr/>
        </p:nvCxnSpPr>
        <p:spPr>
          <a:xfrm>
            <a:off x="4923913" y="2348370"/>
            <a:ext cx="0" cy="488135"/>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31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l="52264" t="46291" r="2584" b="3966"/>
          <a:stretch/>
        </p:blipFill>
        <p:spPr>
          <a:xfrm>
            <a:off x="8052319" y="2165027"/>
            <a:ext cx="3975248" cy="309681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4856290" cy="6860957"/>
          </a:xfrm>
          <a:prstGeom prst="rect">
            <a:avLst/>
          </a:prstGeom>
        </p:spPr>
      </p:pic>
      <p:sp>
        <p:nvSpPr>
          <p:cNvPr id="3" name="Rectangle 2"/>
          <p:cNvSpPr/>
          <p:nvPr/>
        </p:nvSpPr>
        <p:spPr>
          <a:xfrm>
            <a:off x="4850910" y="-164864"/>
            <a:ext cx="7176656" cy="2339102"/>
          </a:xfrm>
          <a:prstGeom prst="rect">
            <a:avLst/>
          </a:prstGeom>
        </p:spPr>
        <p:txBody>
          <a:bodyPr wrap="square">
            <a:spAutoFit/>
          </a:bodyPr>
          <a:lstStyle/>
          <a:p>
            <a:r>
              <a:rPr lang="en-AU" sz="7200" dirty="0">
                <a:solidFill>
                  <a:srgbClr val="FF0000"/>
                </a:solidFill>
              </a:rPr>
              <a:t>DARE</a:t>
            </a:r>
            <a:endParaRPr lang="en-AU" dirty="0">
              <a:solidFill>
                <a:srgbClr val="FF0000"/>
              </a:solidFill>
            </a:endParaRPr>
          </a:p>
          <a:p>
            <a:r>
              <a:rPr lang="en-AU" sz="2800" dirty="0"/>
              <a:t>Data Analytics for </a:t>
            </a:r>
          </a:p>
          <a:p>
            <a:r>
              <a:rPr lang="en-AU" sz="2800" dirty="0"/>
              <a:t>Resources and Environments</a:t>
            </a:r>
          </a:p>
          <a:p>
            <a:r>
              <a:rPr lang="en-AU" sz="1600" i="1" dirty="0"/>
              <a:t>An Australian Research Council </a:t>
            </a:r>
            <a:r>
              <a:rPr lang="en-AU" sz="1600" i="1" u="sng" dirty="0"/>
              <a:t>Industrial Transformation Training Centre</a:t>
            </a:r>
          </a:p>
        </p:txBody>
      </p:sp>
      <p:pic>
        <p:nvPicPr>
          <p:cNvPr id="4" name="Picture 3">
            <a:extLst>
              <a:ext uri="{FF2B5EF4-FFF2-40B4-BE49-F238E27FC236}">
                <a16:creationId xmlns:a16="http://schemas.microsoft.com/office/drawing/2014/main" id="{9BCE08B1-21DC-487C-B367-40353CE17B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8947" y="104414"/>
            <a:ext cx="1688143" cy="1625895"/>
          </a:xfrm>
          <a:prstGeom prst="rect">
            <a:avLst/>
          </a:prstGeom>
        </p:spPr>
      </p:pic>
      <p:grpSp>
        <p:nvGrpSpPr>
          <p:cNvPr id="15" name="Group 14"/>
          <p:cNvGrpSpPr/>
          <p:nvPr/>
        </p:nvGrpSpPr>
        <p:grpSpPr>
          <a:xfrm>
            <a:off x="4918362" y="5326084"/>
            <a:ext cx="7176656" cy="1408993"/>
            <a:chOff x="5652446" y="4394363"/>
            <a:chExt cx="5301623" cy="1040868"/>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324" y="5112800"/>
              <a:ext cx="981308" cy="322431"/>
            </a:xfrm>
            <a:prstGeom prst="rect">
              <a:avLst/>
            </a:prstGeom>
            <a:solidFill>
              <a:schemeClr val="bg1"/>
            </a:solidFill>
          </p:spPr>
        </p:pic>
        <p:pic>
          <p:nvPicPr>
            <p:cNvPr id="7" name="Picture 2" descr="Image result for university of sydney log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967" b="24378"/>
            <a:stretch/>
          </p:blipFill>
          <p:spPr bwMode="auto">
            <a:xfrm>
              <a:off x="6584832" y="5112800"/>
              <a:ext cx="854979" cy="322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turing institute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7319" y="5112800"/>
              <a:ext cx="644861" cy="3224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www.unsw.edu.au/sites/default/files/UNSW_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59688" y="5123594"/>
              <a:ext cx="709128" cy="300843"/>
            </a:xfrm>
            <a:prstGeom prst="rect">
              <a:avLst/>
            </a:prstGeom>
            <a:solidFill>
              <a:schemeClr val="bg1"/>
            </a:solidFill>
          </p:spPr>
        </p:pic>
        <p:pic>
          <p:nvPicPr>
            <p:cNvPr id="10" name="Picture 4"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2446" y="4429943"/>
              <a:ext cx="516746" cy="3870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upload.wikimedia.org/wikipedia/en/thumb/c/cf/New_South_Wales_Government_logo.svg/280px-New_South_Wales_Government_logo.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56700" y="4402938"/>
              <a:ext cx="408940" cy="4410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Australian Government - Geoscience Australi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61654" y="4421339"/>
              <a:ext cx="583944" cy="4042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newcrest mini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33109" y="4447678"/>
              <a:ext cx="923215" cy="351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mckinse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08857" y="4501558"/>
              <a:ext cx="909041" cy="2977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95386" y="4394363"/>
              <a:ext cx="1358683" cy="417512"/>
            </a:xfrm>
            <a:prstGeom prst="rect">
              <a:avLst/>
            </a:prstGeom>
          </p:spPr>
        </p:pic>
      </p:grpSp>
      <p:sp>
        <p:nvSpPr>
          <p:cNvPr id="16" name="TextBox 15"/>
          <p:cNvSpPr txBox="1"/>
          <p:nvPr/>
        </p:nvSpPr>
        <p:spPr>
          <a:xfrm>
            <a:off x="4850910" y="2124022"/>
            <a:ext cx="3722289" cy="523220"/>
          </a:xfrm>
          <a:prstGeom prst="rect">
            <a:avLst/>
          </a:prstGeom>
          <a:noFill/>
        </p:spPr>
        <p:txBody>
          <a:bodyPr wrap="square" rtlCol="0">
            <a:spAutoFit/>
          </a:bodyPr>
          <a:lstStyle/>
          <a:p>
            <a:r>
              <a:rPr lang="en-AU" sz="2800" dirty="0">
                <a:solidFill>
                  <a:srgbClr val="FF0000"/>
                </a:solidFill>
              </a:rPr>
              <a:t>www.darecentre.org.au</a:t>
            </a:r>
          </a:p>
        </p:txBody>
      </p:sp>
      <p:sp>
        <p:nvSpPr>
          <p:cNvPr id="19" name="TextBox 18"/>
          <p:cNvSpPr txBox="1"/>
          <p:nvPr/>
        </p:nvSpPr>
        <p:spPr>
          <a:xfrm>
            <a:off x="4850910" y="2642032"/>
            <a:ext cx="1693028" cy="923330"/>
          </a:xfrm>
          <a:prstGeom prst="rect">
            <a:avLst/>
          </a:prstGeom>
          <a:noFill/>
        </p:spPr>
        <p:txBody>
          <a:bodyPr wrap="none" rtlCol="0">
            <a:spAutoFit/>
          </a:bodyPr>
          <a:lstStyle/>
          <a:p>
            <a:r>
              <a:rPr lang="en-AU" dirty="0"/>
              <a:t>Centre Director</a:t>
            </a:r>
          </a:p>
          <a:p>
            <a:r>
              <a:rPr lang="en-AU" dirty="0"/>
              <a:t>Dr Sally Cripps</a:t>
            </a:r>
          </a:p>
          <a:p>
            <a:r>
              <a:rPr lang="en-AU" dirty="0"/>
              <a:t>U of Sydney</a:t>
            </a:r>
          </a:p>
        </p:txBody>
      </p:sp>
      <p:pic>
        <p:nvPicPr>
          <p:cNvPr id="1026" name="Picture 2" descr="Image result for anu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50910" y="5957545"/>
            <a:ext cx="929734" cy="366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8343" y="6322550"/>
            <a:ext cx="578681" cy="429565"/>
          </a:xfrm>
          <a:prstGeom prst="rect">
            <a:avLst/>
          </a:prstGeom>
        </p:spPr>
      </p:pic>
      <p:sp>
        <p:nvSpPr>
          <p:cNvPr id="23" name="TextBox 22"/>
          <p:cNvSpPr txBox="1"/>
          <p:nvPr/>
        </p:nvSpPr>
        <p:spPr>
          <a:xfrm>
            <a:off x="5657589" y="5999384"/>
            <a:ext cx="292068" cy="646331"/>
          </a:xfrm>
          <a:prstGeom prst="rect">
            <a:avLst/>
          </a:prstGeom>
          <a:noFill/>
        </p:spPr>
        <p:txBody>
          <a:bodyPr wrap="none" rtlCol="0">
            <a:spAutoFit/>
          </a:bodyPr>
          <a:lstStyle/>
          <a:p>
            <a:r>
              <a:rPr lang="en-AU" dirty="0"/>
              <a:t>?</a:t>
            </a:r>
          </a:p>
          <a:p>
            <a:r>
              <a:rPr lang="en-AU" dirty="0"/>
              <a:t>?</a:t>
            </a:r>
          </a:p>
        </p:txBody>
      </p:sp>
    </p:spTree>
    <p:extLst>
      <p:ext uri="{BB962C8B-B14F-4D97-AF65-F5344CB8AC3E}">
        <p14:creationId xmlns:p14="http://schemas.microsoft.com/office/powerpoint/2010/main" val="611212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9467" y="169334"/>
            <a:ext cx="5446171" cy="461665"/>
          </a:xfrm>
          <a:prstGeom prst="rect">
            <a:avLst/>
          </a:prstGeom>
          <a:noFill/>
        </p:spPr>
        <p:txBody>
          <a:bodyPr wrap="none" rtlCol="0">
            <a:spAutoFit/>
          </a:bodyPr>
          <a:lstStyle/>
          <a:p>
            <a:r>
              <a:rPr lang="en-AU" sz="2400" dirty="0"/>
              <a:t>Question Framing: Which faults to model?</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0692" y="782132"/>
            <a:ext cx="8383541" cy="5189231"/>
          </a:xfrm>
          <a:prstGeom prst="rect">
            <a:avLst/>
          </a:prstGeom>
        </p:spPr>
      </p:pic>
      <p:sp>
        <p:nvSpPr>
          <p:cNvPr id="2" name="Rectangle 1"/>
          <p:cNvSpPr/>
          <p:nvPr/>
        </p:nvSpPr>
        <p:spPr>
          <a:xfrm>
            <a:off x="1082421" y="1345910"/>
            <a:ext cx="4208038" cy="4154984"/>
          </a:xfrm>
          <a:prstGeom prst="rect">
            <a:avLst/>
          </a:prstGeom>
          <a:solidFill>
            <a:schemeClr val="bg1"/>
          </a:solidFill>
        </p:spPr>
        <p:txBody>
          <a:bodyPr wrap="square">
            <a:spAutoFit/>
          </a:bodyPr>
          <a:lstStyle/>
          <a:p>
            <a:pPr marL="457200" indent="-457200">
              <a:buFont typeface="+mj-lt"/>
              <a:buAutoNum type="arabicPeriod"/>
            </a:pPr>
            <a:r>
              <a:rPr lang="en-AU" sz="2400" dirty="0"/>
              <a:t>Length</a:t>
            </a:r>
          </a:p>
          <a:p>
            <a:pPr marL="457200" indent="-457200">
              <a:buFont typeface="+mj-lt"/>
              <a:buAutoNum type="arabicPeriod"/>
            </a:pPr>
            <a:r>
              <a:rPr lang="en-AU" sz="2400" dirty="0"/>
              <a:t>Throw</a:t>
            </a:r>
          </a:p>
          <a:p>
            <a:pPr marL="457200" indent="-457200">
              <a:buFont typeface="+mj-lt"/>
              <a:buAutoNum type="arabicPeriod"/>
            </a:pPr>
            <a:r>
              <a:rPr lang="en-AU" sz="2400" dirty="0"/>
              <a:t>Stratigraphic offset</a:t>
            </a:r>
          </a:p>
          <a:p>
            <a:pPr marL="457200" indent="-457200">
              <a:buFont typeface="+mj-lt"/>
              <a:buAutoNum type="arabicPeriod"/>
            </a:pPr>
            <a:r>
              <a:rPr lang="en-AU" sz="2400" dirty="0"/>
              <a:t>Age</a:t>
            </a:r>
          </a:p>
          <a:p>
            <a:pPr marL="457200" indent="-457200">
              <a:buFont typeface="+mj-lt"/>
              <a:buAutoNum type="arabicPeriod"/>
            </a:pPr>
            <a:r>
              <a:rPr lang="en-AU" sz="2400" dirty="0"/>
              <a:t>Width of damage zone</a:t>
            </a:r>
          </a:p>
          <a:p>
            <a:pPr marL="457200" indent="-457200">
              <a:buFont typeface="+mj-lt"/>
              <a:buAutoNum type="arabicPeriod"/>
            </a:pPr>
            <a:r>
              <a:rPr lang="en-AU" sz="2400" dirty="0"/>
              <a:t>Alteration signature</a:t>
            </a:r>
          </a:p>
          <a:p>
            <a:pPr marL="457200" indent="-457200">
              <a:buFont typeface="+mj-lt"/>
              <a:buAutoNum type="arabicPeriod"/>
            </a:pPr>
            <a:r>
              <a:rPr lang="en-AU" sz="2400" dirty="0"/>
              <a:t>Geophysical signature</a:t>
            </a:r>
          </a:p>
          <a:p>
            <a:pPr marL="457200" indent="-457200">
              <a:buFont typeface="+mj-lt"/>
              <a:buAutoNum type="arabicPeriod"/>
            </a:pPr>
            <a:r>
              <a:rPr lang="en-AU" sz="2400" dirty="0"/>
              <a:t>Centrality/Order</a:t>
            </a:r>
          </a:p>
          <a:p>
            <a:pPr marL="457200" indent="-457200">
              <a:buFont typeface="+mj-lt"/>
              <a:buAutoNum type="arabicPeriod"/>
            </a:pPr>
            <a:r>
              <a:rPr lang="en-AU" sz="2400" dirty="0"/>
              <a:t>Spatial association with mineralisation</a:t>
            </a:r>
          </a:p>
          <a:p>
            <a:pPr marL="457200" indent="-457200">
              <a:buFont typeface="+mj-lt"/>
              <a:buAutoNum type="arabicPeriod"/>
            </a:pPr>
            <a:r>
              <a:rPr lang="en-AU" sz="2400" dirty="0"/>
              <a:t>Curvature</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09496" y="4682261"/>
            <a:ext cx="6163735" cy="1767170"/>
          </a:xfrm>
          <a:prstGeom prst="rect">
            <a:avLst/>
          </a:prstGeom>
        </p:spPr>
      </p:pic>
      <p:sp>
        <p:nvSpPr>
          <p:cNvPr id="6" name="TextBox 5"/>
          <p:cNvSpPr txBox="1"/>
          <p:nvPr/>
        </p:nvSpPr>
        <p:spPr>
          <a:xfrm>
            <a:off x="4567529" y="6406260"/>
            <a:ext cx="2247667" cy="307777"/>
          </a:xfrm>
          <a:prstGeom prst="rect">
            <a:avLst/>
          </a:prstGeom>
          <a:noFill/>
        </p:spPr>
        <p:txBody>
          <a:bodyPr wrap="none" rtlCol="0">
            <a:spAutoFit/>
          </a:bodyPr>
          <a:lstStyle/>
          <a:p>
            <a:r>
              <a:rPr lang="en-AU" sz="1400" dirty="0"/>
              <a:t>Number of connected edges</a:t>
            </a:r>
          </a:p>
        </p:txBody>
      </p:sp>
    </p:spTree>
    <p:extLst>
      <p:ext uri="{BB962C8B-B14F-4D97-AF65-F5344CB8AC3E}">
        <p14:creationId xmlns:p14="http://schemas.microsoft.com/office/powerpoint/2010/main" val="2817366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49"/>
          <a:stretch/>
        </p:blipFill>
        <p:spPr>
          <a:xfrm>
            <a:off x="24745" y="0"/>
            <a:ext cx="6336339" cy="6857999"/>
          </a:xfrm>
          <a:prstGeom prst="rect">
            <a:avLst/>
          </a:prstGeom>
          <a:ln>
            <a:solidFill>
              <a:schemeClr val="tx1"/>
            </a:solidFill>
          </a:ln>
        </p:spPr>
      </p:pic>
      <p:sp>
        <p:nvSpPr>
          <p:cNvPr id="20" name="TextBox 19"/>
          <p:cNvSpPr txBox="1"/>
          <p:nvPr/>
        </p:nvSpPr>
        <p:spPr>
          <a:xfrm>
            <a:off x="55987" y="18662"/>
            <a:ext cx="3144416" cy="830997"/>
          </a:xfrm>
          <a:prstGeom prst="rect">
            <a:avLst/>
          </a:prstGeom>
          <a:solidFill>
            <a:schemeClr val="bg1"/>
          </a:solidFill>
          <a:ln>
            <a:solidFill>
              <a:schemeClr val="tx1"/>
            </a:solidFill>
          </a:ln>
        </p:spPr>
        <p:txBody>
          <a:bodyPr wrap="square" rtlCol="0">
            <a:spAutoFit/>
          </a:bodyPr>
          <a:lstStyle/>
          <a:p>
            <a:r>
              <a:rPr lang="en-AU" sz="2400" dirty="0" err="1"/>
              <a:t>Litho</a:t>
            </a:r>
            <a:r>
              <a:rPr lang="en-AU" sz="2400" dirty="0"/>
              <a:t>-structural mineralisation context</a:t>
            </a:r>
          </a:p>
        </p:txBody>
      </p:sp>
      <p:pic>
        <p:nvPicPr>
          <p:cNvPr id="2" name="Picture 1"/>
          <p:cNvPicPr>
            <a:picLocks noChangeAspect="1"/>
          </p:cNvPicPr>
          <p:nvPr/>
        </p:nvPicPr>
        <p:blipFill rotWithShape="1">
          <a:blip r:embed="rId3"/>
          <a:srcRect t="-1" b="974"/>
          <a:stretch/>
        </p:blipFill>
        <p:spPr>
          <a:xfrm>
            <a:off x="4029186" y="0"/>
            <a:ext cx="2331898" cy="2147888"/>
          </a:xfrm>
          <a:prstGeom prst="rect">
            <a:avLst/>
          </a:prstGeom>
          <a:solidFill>
            <a:schemeClr val="bg1"/>
          </a:solidFill>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0863" t="35374" r="25866" b="26667"/>
          <a:stretch/>
        </p:blipFill>
        <p:spPr>
          <a:xfrm>
            <a:off x="6522098" y="82432"/>
            <a:ext cx="4166915" cy="5284405"/>
          </a:xfrm>
          <a:prstGeom prst="rect">
            <a:avLst/>
          </a:prstGeom>
          <a:ln>
            <a:solidFill>
              <a:schemeClr val="tx1"/>
            </a:solidFill>
          </a:ln>
        </p:spPr>
      </p:pic>
      <p:sp>
        <p:nvSpPr>
          <p:cNvPr id="5" name="Rectangle 4"/>
          <p:cNvSpPr/>
          <p:nvPr/>
        </p:nvSpPr>
        <p:spPr>
          <a:xfrm>
            <a:off x="6643396" y="6167530"/>
            <a:ext cx="1576873" cy="475860"/>
          </a:xfrm>
          <a:prstGeom prst="rect">
            <a:avLst/>
          </a:prstGeom>
          <a:solidFill>
            <a:srgbClr val="CBFF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Formation</a:t>
            </a:r>
          </a:p>
        </p:txBody>
      </p:sp>
      <p:cxnSp>
        <p:nvCxnSpPr>
          <p:cNvPr id="8" name="Straight Arrow Connector 7"/>
          <p:cNvCxnSpPr/>
          <p:nvPr/>
        </p:nvCxnSpPr>
        <p:spPr>
          <a:xfrm>
            <a:off x="9036838" y="6554752"/>
            <a:ext cx="69979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0762906" y="6554752"/>
            <a:ext cx="699796" cy="0"/>
          </a:xfrm>
          <a:prstGeom prst="straightConnector1">
            <a:avLst/>
          </a:prstGeom>
          <a:ln w="57150">
            <a:solidFill>
              <a:srgbClr val="0004F3"/>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96672" y="6125545"/>
            <a:ext cx="1780129" cy="369332"/>
          </a:xfrm>
          <a:prstGeom prst="rect">
            <a:avLst/>
          </a:prstGeom>
          <a:noFill/>
        </p:spPr>
        <p:txBody>
          <a:bodyPr wrap="square" rtlCol="0">
            <a:spAutoFit/>
          </a:bodyPr>
          <a:lstStyle/>
          <a:p>
            <a:pPr algn="ctr"/>
            <a:r>
              <a:rPr lang="en-AU" dirty="0"/>
              <a:t>Fault Contact</a:t>
            </a:r>
          </a:p>
        </p:txBody>
      </p:sp>
      <p:sp>
        <p:nvSpPr>
          <p:cNvPr id="29" name="TextBox 28"/>
          <p:cNvSpPr txBox="1"/>
          <p:nvPr/>
        </p:nvSpPr>
        <p:spPr>
          <a:xfrm>
            <a:off x="10222740" y="6125545"/>
            <a:ext cx="1780129" cy="369332"/>
          </a:xfrm>
          <a:prstGeom prst="rect">
            <a:avLst/>
          </a:prstGeom>
          <a:noFill/>
        </p:spPr>
        <p:txBody>
          <a:bodyPr wrap="square" rtlCol="0">
            <a:spAutoFit/>
          </a:bodyPr>
          <a:lstStyle/>
          <a:p>
            <a:pPr algn="ctr"/>
            <a:r>
              <a:rPr lang="en-AU" dirty="0"/>
              <a:t>Strat Contact</a:t>
            </a:r>
          </a:p>
        </p:txBody>
      </p:sp>
      <p:sp>
        <p:nvSpPr>
          <p:cNvPr id="10" name="TextBox 9"/>
          <p:cNvSpPr txBox="1"/>
          <p:nvPr/>
        </p:nvSpPr>
        <p:spPr>
          <a:xfrm>
            <a:off x="6850379" y="5559678"/>
            <a:ext cx="419878" cy="369332"/>
          </a:xfrm>
          <a:prstGeom prst="rect">
            <a:avLst/>
          </a:prstGeom>
          <a:noFill/>
          <a:ln>
            <a:solidFill>
              <a:schemeClr val="tx1"/>
            </a:solidFill>
          </a:ln>
        </p:spPr>
        <p:txBody>
          <a:bodyPr wrap="square" rtlCol="0">
            <a:spAutoFit/>
          </a:bodyPr>
          <a:lstStyle/>
          <a:p>
            <a:r>
              <a:rPr lang="en-AU" dirty="0"/>
              <a:t>12</a:t>
            </a:r>
          </a:p>
        </p:txBody>
      </p:sp>
      <p:sp>
        <p:nvSpPr>
          <p:cNvPr id="30" name="TextBox 29"/>
          <p:cNvSpPr txBox="1"/>
          <p:nvPr/>
        </p:nvSpPr>
        <p:spPr>
          <a:xfrm>
            <a:off x="9994139" y="5432659"/>
            <a:ext cx="1780129" cy="646331"/>
          </a:xfrm>
          <a:prstGeom prst="rect">
            <a:avLst/>
          </a:prstGeom>
          <a:noFill/>
        </p:spPr>
        <p:txBody>
          <a:bodyPr wrap="square" rtlCol="0">
            <a:spAutoFit/>
          </a:bodyPr>
          <a:lstStyle/>
          <a:p>
            <a:r>
              <a:rPr lang="en-AU" dirty="0"/>
              <a:t>Deposits hosted by formation</a:t>
            </a:r>
          </a:p>
        </p:txBody>
      </p:sp>
      <p:sp>
        <p:nvSpPr>
          <p:cNvPr id="31" name="TextBox 30"/>
          <p:cNvSpPr txBox="1"/>
          <p:nvPr/>
        </p:nvSpPr>
        <p:spPr>
          <a:xfrm>
            <a:off x="7254982" y="5446472"/>
            <a:ext cx="1780129" cy="646331"/>
          </a:xfrm>
          <a:prstGeom prst="rect">
            <a:avLst/>
          </a:prstGeom>
          <a:noFill/>
        </p:spPr>
        <p:txBody>
          <a:bodyPr wrap="square" rtlCol="0">
            <a:spAutoFit/>
          </a:bodyPr>
          <a:lstStyle/>
          <a:p>
            <a:r>
              <a:rPr lang="en-AU" dirty="0"/>
              <a:t>Deposits on/near contact</a:t>
            </a:r>
          </a:p>
        </p:txBody>
      </p:sp>
      <p:sp>
        <p:nvSpPr>
          <p:cNvPr id="11" name="TextBox 10"/>
          <p:cNvSpPr txBox="1"/>
          <p:nvPr/>
        </p:nvSpPr>
        <p:spPr>
          <a:xfrm>
            <a:off x="9604997" y="5563372"/>
            <a:ext cx="442750" cy="369332"/>
          </a:xfrm>
          <a:prstGeom prst="rect">
            <a:avLst/>
          </a:prstGeom>
          <a:noFill/>
        </p:spPr>
        <p:txBody>
          <a:bodyPr wrap="none" rtlCol="0">
            <a:spAutoFit/>
          </a:bodyPr>
          <a:lstStyle/>
          <a:p>
            <a:r>
              <a:rPr lang="en-AU" dirty="0"/>
              <a:t>[7]</a:t>
            </a:r>
          </a:p>
        </p:txBody>
      </p:sp>
      <p:sp>
        <p:nvSpPr>
          <p:cNvPr id="12" name="Rectangle 11"/>
          <p:cNvSpPr/>
          <p:nvPr/>
        </p:nvSpPr>
        <p:spPr>
          <a:xfrm>
            <a:off x="6522098" y="5430411"/>
            <a:ext cx="5589037" cy="1287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63177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870" y="806657"/>
            <a:ext cx="11336694" cy="5324535"/>
          </a:xfrm>
          <a:prstGeom prst="rect">
            <a:avLst/>
          </a:prstGeom>
        </p:spPr>
        <p:txBody>
          <a:bodyPr wrap="square">
            <a:spAutoFit/>
          </a:bodyPr>
          <a:lstStyle/>
          <a:p>
            <a:r>
              <a:rPr lang="en-GB" sz="3600" i="1" dirty="0">
                <a:latin typeface="Calibri" panose="020F0502020204030204" pitchFamily="34" charset="0"/>
                <a:ea typeface="Times New Roman" panose="02020603050405020304" pitchFamily="18" charset="0"/>
                <a:cs typeface="Times New Roman" panose="02020603050405020304" pitchFamily="18" charset="0"/>
              </a:rPr>
              <a:t>map2loop</a:t>
            </a:r>
            <a:r>
              <a:rPr lang="en-GB" sz="3600" dirty="0">
                <a:latin typeface="Calibri" panose="020F0502020204030204" pitchFamily="34" charset="0"/>
                <a:ea typeface="Times New Roman" panose="02020603050405020304" pitchFamily="18" charset="0"/>
                <a:cs typeface="Times New Roman" panose="02020603050405020304" pitchFamily="18" charset="0"/>
              </a:rPr>
              <a:t> automation : </a:t>
            </a:r>
          </a:p>
          <a:p>
            <a:endParaRPr lang="en-GB" sz="24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Significantly reduces the time to first prototype models; </a:t>
            </a:r>
          </a:p>
          <a:p>
            <a:pPr marL="742950" lvl="1" indent="-285750">
              <a:buFont typeface="Arial" panose="020B0604020202020204" pitchFamily="34" charset="0"/>
              <a:buChar char="•"/>
            </a:pP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Allows reproducible modelling from raw data, whereas current Uncertainty Quantification workflows start from model-ready inputs;</a:t>
            </a:r>
          </a:p>
          <a:p>
            <a:pPr marL="742950" lvl="1" indent="-285750">
              <a:buFont typeface="Arial" panose="020B0604020202020204" pitchFamily="34" charset="0"/>
              <a:buChar char="•"/>
            </a:pP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Clearly separates the primary observations, interpretations, derived data and conceptual priors during the data reduction steps; and </a:t>
            </a:r>
          </a:p>
          <a:p>
            <a:pPr marL="742950" lvl="1" indent="-285750">
              <a:buFont typeface="Arial" panose="020B0604020202020204" pitchFamily="34" charset="0"/>
              <a:buChar char="•"/>
            </a:pPr>
            <a:endParaRPr lang="en-GB" sz="2800" dirty="0">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sz="2800" dirty="0">
                <a:latin typeface="Calibri" panose="020F0502020204030204" pitchFamily="34" charset="0"/>
                <a:ea typeface="Times New Roman" panose="02020603050405020304" pitchFamily="18" charset="0"/>
                <a:cs typeface="Times New Roman" panose="02020603050405020304" pitchFamily="18" charset="0"/>
              </a:rPr>
              <a:t>Provides a homogenous pathway to Sensitivity Analysis, Uncertainty Quantification, Multiscale Modelling and Value of Information studies. </a:t>
            </a:r>
            <a:endParaRPr lang="en-AU" sz="2800" dirty="0"/>
          </a:p>
        </p:txBody>
      </p:sp>
    </p:spTree>
    <p:extLst>
      <p:ext uri="{BB962C8B-B14F-4D97-AF65-F5344CB8AC3E}">
        <p14:creationId xmlns:p14="http://schemas.microsoft.com/office/powerpoint/2010/main" val="1920260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3512" r="2569"/>
          <a:stretch/>
        </p:blipFill>
        <p:spPr>
          <a:xfrm>
            <a:off x="-1" y="923731"/>
            <a:ext cx="12195111" cy="5912498"/>
          </a:xfrm>
          <a:prstGeom prst="rect">
            <a:avLst/>
          </a:prstGeom>
        </p:spPr>
      </p:pic>
      <p:pic>
        <p:nvPicPr>
          <p:cNvPr id="3" name="Picture 2"/>
          <p:cNvPicPr>
            <a:picLocks noChangeAspect="1"/>
          </p:cNvPicPr>
          <p:nvPr/>
        </p:nvPicPr>
        <p:blipFill>
          <a:blip r:embed="rId3"/>
          <a:stretch>
            <a:fillRect/>
          </a:stretch>
        </p:blipFill>
        <p:spPr>
          <a:xfrm>
            <a:off x="1064264" y="5108347"/>
            <a:ext cx="3107257" cy="150933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4265076" y="5108347"/>
            <a:ext cx="2818493" cy="161035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7256900" y="5108347"/>
            <a:ext cx="4084048" cy="1575636"/>
          </a:xfrm>
          <a:prstGeom prst="rect">
            <a:avLst/>
          </a:prstGeom>
          <a:ln>
            <a:noFill/>
          </a:ln>
          <a:effectLst>
            <a:outerShdw blurRad="292100" dist="139700" dir="2700000" algn="tl" rotWithShape="0">
              <a:srgbClr val="333333">
                <a:alpha val="65000"/>
              </a:srgbClr>
            </a:outerShdw>
          </a:effectLst>
        </p:spPr>
      </p:pic>
      <p:pic>
        <p:nvPicPr>
          <p:cNvPr id="1026" name="Picture 2" descr="Image result for warning icons for powerpoint presentations"/>
          <p:cNvPicPr>
            <a:picLocks noChangeAspect="1" noChangeArrowheads="1"/>
          </p:cNvPicPr>
          <p:nvPr/>
        </p:nvPicPr>
        <p:blipFill>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19281" y="70898"/>
            <a:ext cx="724050" cy="6962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43331" y="190642"/>
            <a:ext cx="5009192" cy="461665"/>
          </a:xfrm>
          <a:prstGeom prst="rect">
            <a:avLst/>
          </a:prstGeom>
          <a:noFill/>
        </p:spPr>
        <p:txBody>
          <a:bodyPr wrap="none" rtlCol="0">
            <a:spAutoFit/>
          </a:bodyPr>
          <a:lstStyle/>
          <a:p>
            <a:r>
              <a:rPr lang="en-AU" sz="2400" dirty="0">
                <a:solidFill>
                  <a:srgbClr val="FF0000"/>
                </a:solidFill>
              </a:rPr>
              <a:t>Proof of concept, use at your own risk!</a:t>
            </a:r>
          </a:p>
        </p:txBody>
      </p:sp>
    </p:spTree>
    <p:extLst>
      <p:ext uri="{BB962C8B-B14F-4D97-AF65-F5344CB8AC3E}">
        <p14:creationId xmlns:p14="http://schemas.microsoft.com/office/powerpoint/2010/main" val="4138372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38" y="172891"/>
            <a:ext cx="11139834" cy="5389670"/>
          </a:xfrm>
          <a:prstGeom prst="rect">
            <a:avLst/>
          </a:prstGeom>
        </p:spPr>
      </p:pic>
      <p:pic>
        <p:nvPicPr>
          <p:cNvPr id="147460" name="Picture 21" descr="Structures"/>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39506">
            <a:off x="2017255" y="1721059"/>
            <a:ext cx="412720" cy="403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375788" y="4647721"/>
            <a:ext cx="4348529"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0" i="0" u="none" strike="noStrike" kern="1200" cap="none" spc="0" normalizeH="0" baseline="0" noProof="0" dirty="0">
                <a:ln>
                  <a:noFill/>
                </a:ln>
                <a:solidFill>
                  <a:srgbClr val="FF0000"/>
                </a:solidFill>
                <a:effectLst/>
                <a:uLnTx/>
                <a:uFillTx/>
                <a:latin typeface="Calibri"/>
                <a:ea typeface="+mn-ea"/>
                <a:cs typeface="+mn-cs"/>
              </a:rPr>
              <a:t>One-way one-model !</a:t>
            </a:r>
          </a:p>
        </p:txBody>
      </p:sp>
      <p:sp>
        <p:nvSpPr>
          <p:cNvPr id="3" name="TextBox 2"/>
          <p:cNvSpPr txBox="1"/>
          <p:nvPr/>
        </p:nvSpPr>
        <p:spPr>
          <a:xfrm>
            <a:off x="10829142" y="5079732"/>
            <a:ext cx="559769" cy="369332"/>
          </a:xfrm>
          <a:prstGeom prst="rect">
            <a:avLst/>
          </a:prstGeom>
          <a:noFill/>
        </p:spPr>
        <p:txBody>
          <a:bodyPr wrap="none" rtlCol="0">
            <a:spAutoFit/>
          </a:bodyPr>
          <a:lstStyle/>
          <a:p>
            <a:r>
              <a:rPr lang="en-AU" dirty="0"/>
              <a:t>EDK</a:t>
            </a:r>
          </a:p>
        </p:txBody>
      </p:sp>
      <p:sp>
        <p:nvSpPr>
          <p:cNvPr id="4" name="Freeform 3"/>
          <p:cNvSpPr/>
          <p:nvPr/>
        </p:nvSpPr>
        <p:spPr>
          <a:xfrm>
            <a:off x="251930" y="793107"/>
            <a:ext cx="5411755" cy="4637310"/>
          </a:xfrm>
          <a:custGeom>
            <a:avLst/>
            <a:gdLst>
              <a:gd name="connsiteX0" fmla="*/ 3442996 w 5411755"/>
              <a:gd name="connsiteY0" fmla="*/ 5094514 h 5654351"/>
              <a:gd name="connsiteX1" fmla="*/ 3442996 w 5411755"/>
              <a:gd name="connsiteY1" fmla="*/ 5094514 h 5654351"/>
              <a:gd name="connsiteX2" fmla="*/ 3424335 w 5411755"/>
              <a:gd name="connsiteY2" fmla="*/ 4599991 h 5654351"/>
              <a:gd name="connsiteX3" fmla="*/ 3452327 w 5411755"/>
              <a:gd name="connsiteY3" fmla="*/ 4516016 h 5654351"/>
              <a:gd name="connsiteX4" fmla="*/ 3461657 w 5411755"/>
              <a:gd name="connsiteY4" fmla="*/ 4478693 h 5654351"/>
              <a:gd name="connsiteX5" fmla="*/ 3526971 w 5411755"/>
              <a:gd name="connsiteY5" fmla="*/ 4413379 h 5654351"/>
              <a:gd name="connsiteX6" fmla="*/ 3573625 w 5411755"/>
              <a:gd name="connsiteY6" fmla="*/ 4385387 h 5654351"/>
              <a:gd name="connsiteX7" fmla="*/ 3657600 w 5411755"/>
              <a:gd name="connsiteY7" fmla="*/ 4348065 h 5654351"/>
              <a:gd name="connsiteX8" fmla="*/ 3694922 w 5411755"/>
              <a:gd name="connsiteY8" fmla="*/ 4329404 h 5654351"/>
              <a:gd name="connsiteX9" fmla="*/ 3769567 w 5411755"/>
              <a:gd name="connsiteY9" fmla="*/ 4310742 h 5654351"/>
              <a:gd name="connsiteX10" fmla="*/ 3806890 w 5411755"/>
              <a:gd name="connsiteY10" fmla="*/ 4292081 h 5654351"/>
              <a:gd name="connsiteX11" fmla="*/ 3909527 w 5411755"/>
              <a:gd name="connsiteY11" fmla="*/ 4264089 h 5654351"/>
              <a:gd name="connsiteX12" fmla="*/ 3937518 w 5411755"/>
              <a:gd name="connsiteY12" fmla="*/ 4245428 h 5654351"/>
              <a:gd name="connsiteX13" fmla="*/ 4012163 w 5411755"/>
              <a:gd name="connsiteY13" fmla="*/ 4226767 h 5654351"/>
              <a:gd name="connsiteX14" fmla="*/ 4068147 w 5411755"/>
              <a:gd name="connsiteY14" fmla="*/ 4189445 h 5654351"/>
              <a:gd name="connsiteX15" fmla="*/ 4077478 w 5411755"/>
              <a:gd name="connsiteY15" fmla="*/ 4152122 h 5654351"/>
              <a:gd name="connsiteX16" fmla="*/ 4105469 w 5411755"/>
              <a:gd name="connsiteY16" fmla="*/ 4133461 h 5654351"/>
              <a:gd name="connsiteX17" fmla="*/ 4124131 w 5411755"/>
              <a:gd name="connsiteY17" fmla="*/ 4114800 h 5654351"/>
              <a:gd name="connsiteX18" fmla="*/ 4142792 w 5411755"/>
              <a:gd name="connsiteY18" fmla="*/ 4086808 h 5654351"/>
              <a:gd name="connsiteX19" fmla="*/ 4170784 w 5411755"/>
              <a:gd name="connsiteY19" fmla="*/ 4058816 h 5654351"/>
              <a:gd name="connsiteX20" fmla="*/ 4217437 w 5411755"/>
              <a:gd name="connsiteY20" fmla="*/ 3993502 h 5654351"/>
              <a:gd name="connsiteX21" fmla="*/ 4264090 w 5411755"/>
              <a:gd name="connsiteY21" fmla="*/ 3928187 h 5654351"/>
              <a:gd name="connsiteX22" fmla="*/ 4292082 w 5411755"/>
              <a:gd name="connsiteY22" fmla="*/ 3881534 h 5654351"/>
              <a:gd name="connsiteX23" fmla="*/ 4329404 w 5411755"/>
              <a:gd name="connsiteY23" fmla="*/ 3806889 h 5654351"/>
              <a:gd name="connsiteX24" fmla="*/ 4366727 w 5411755"/>
              <a:gd name="connsiteY24" fmla="*/ 3750906 h 5654351"/>
              <a:gd name="connsiteX25" fmla="*/ 4385388 w 5411755"/>
              <a:gd name="connsiteY25" fmla="*/ 3722914 h 5654351"/>
              <a:gd name="connsiteX26" fmla="*/ 4450702 w 5411755"/>
              <a:gd name="connsiteY26" fmla="*/ 3685591 h 5654351"/>
              <a:gd name="connsiteX27" fmla="*/ 4767943 w 5411755"/>
              <a:gd name="connsiteY27" fmla="*/ 3685591 h 5654351"/>
              <a:gd name="connsiteX28" fmla="*/ 4795935 w 5411755"/>
              <a:gd name="connsiteY28" fmla="*/ 3676261 h 5654351"/>
              <a:gd name="connsiteX29" fmla="*/ 4805265 w 5411755"/>
              <a:gd name="connsiteY29" fmla="*/ 3648269 h 5654351"/>
              <a:gd name="connsiteX30" fmla="*/ 4833257 w 5411755"/>
              <a:gd name="connsiteY30" fmla="*/ 3582955 h 5654351"/>
              <a:gd name="connsiteX31" fmla="*/ 4842588 w 5411755"/>
              <a:gd name="connsiteY31" fmla="*/ 3526971 h 5654351"/>
              <a:gd name="connsiteX32" fmla="*/ 4851918 w 5411755"/>
              <a:gd name="connsiteY32" fmla="*/ 3498979 h 5654351"/>
              <a:gd name="connsiteX33" fmla="*/ 4870580 w 5411755"/>
              <a:gd name="connsiteY33" fmla="*/ 3424334 h 5654351"/>
              <a:gd name="connsiteX34" fmla="*/ 4898571 w 5411755"/>
              <a:gd name="connsiteY34" fmla="*/ 3219061 h 5654351"/>
              <a:gd name="connsiteX35" fmla="*/ 4917233 w 5411755"/>
              <a:gd name="connsiteY35" fmla="*/ 3144416 h 5654351"/>
              <a:gd name="connsiteX36" fmla="*/ 4926563 w 5411755"/>
              <a:gd name="connsiteY36" fmla="*/ 3051110 h 5654351"/>
              <a:gd name="connsiteX37" fmla="*/ 4935894 w 5411755"/>
              <a:gd name="connsiteY37" fmla="*/ 2995126 h 5654351"/>
              <a:gd name="connsiteX38" fmla="*/ 4917233 w 5411755"/>
              <a:gd name="connsiteY38" fmla="*/ 2864498 h 5654351"/>
              <a:gd name="connsiteX39" fmla="*/ 4926563 w 5411755"/>
              <a:gd name="connsiteY39" fmla="*/ 2836506 h 5654351"/>
              <a:gd name="connsiteX40" fmla="*/ 4982547 w 5411755"/>
              <a:gd name="connsiteY40" fmla="*/ 2817845 h 5654351"/>
              <a:gd name="connsiteX41" fmla="*/ 5075853 w 5411755"/>
              <a:gd name="connsiteY41" fmla="*/ 2724538 h 5654351"/>
              <a:gd name="connsiteX42" fmla="*/ 5113176 w 5411755"/>
              <a:gd name="connsiteY42" fmla="*/ 2687216 h 5654351"/>
              <a:gd name="connsiteX43" fmla="*/ 5141167 w 5411755"/>
              <a:gd name="connsiteY43" fmla="*/ 2659224 h 5654351"/>
              <a:gd name="connsiteX44" fmla="*/ 5197151 w 5411755"/>
              <a:gd name="connsiteY44" fmla="*/ 2612571 h 5654351"/>
              <a:gd name="connsiteX45" fmla="*/ 5234473 w 5411755"/>
              <a:gd name="connsiteY45" fmla="*/ 2556587 h 5654351"/>
              <a:gd name="connsiteX46" fmla="*/ 5271796 w 5411755"/>
              <a:gd name="connsiteY46" fmla="*/ 2509934 h 5654351"/>
              <a:gd name="connsiteX47" fmla="*/ 5299788 w 5411755"/>
              <a:gd name="connsiteY47" fmla="*/ 2481942 h 5654351"/>
              <a:gd name="connsiteX48" fmla="*/ 5337110 w 5411755"/>
              <a:gd name="connsiteY48" fmla="*/ 2425959 h 5654351"/>
              <a:gd name="connsiteX49" fmla="*/ 5365102 w 5411755"/>
              <a:gd name="connsiteY49" fmla="*/ 2351314 h 5654351"/>
              <a:gd name="connsiteX50" fmla="*/ 5374433 w 5411755"/>
              <a:gd name="connsiteY50" fmla="*/ 2313991 h 5654351"/>
              <a:gd name="connsiteX51" fmla="*/ 5393094 w 5411755"/>
              <a:gd name="connsiteY51" fmla="*/ 2276669 h 5654351"/>
              <a:gd name="connsiteX52" fmla="*/ 5402425 w 5411755"/>
              <a:gd name="connsiteY52" fmla="*/ 2248677 h 5654351"/>
              <a:gd name="connsiteX53" fmla="*/ 5393094 w 5411755"/>
              <a:gd name="connsiteY53" fmla="*/ 2118049 h 5654351"/>
              <a:gd name="connsiteX54" fmla="*/ 5374433 w 5411755"/>
              <a:gd name="connsiteY54" fmla="*/ 2062065 h 5654351"/>
              <a:gd name="connsiteX55" fmla="*/ 5318449 w 5411755"/>
              <a:gd name="connsiteY55" fmla="*/ 1996751 h 5654351"/>
              <a:gd name="connsiteX56" fmla="*/ 5299788 w 5411755"/>
              <a:gd name="connsiteY56" fmla="*/ 1931436 h 5654351"/>
              <a:gd name="connsiteX57" fmla="*/ 5318449 w 5411755"/>
              <a:gd name="connsiteY57" fmla="*/ 1763485 h 5654351"/>
              <a:gd name="connsiteX58" fmla="*/ 5327780 w 5411755"/>
              <a:gd name="connsiteY58" fmla="*/ 1726163 h 5654351"/>
              <a:gd name="connsiteX59" fmla="*/ 5355771 w 5411755"/>
              <a:gd name="connsiteY59" fmla="*/ 1679510 h 5654351"/>
              <a:gd name="connsiteX60" fmla="*/ 5374433 w 5411755"/>
              <a:gd name="connsiteY60" fmla="*/ 1604865 h 5654351"/>
              <a:gd name="connsiteX61" fmla="*/ 5393094 w 5411755"/>
              <a:gd name="connsiteY61" fmla="*/ 1548881 h 5654351"/>
              <a:gd name="connsiteX62" fmla="*/ 5411755 w 5411755"/>
              <a:gd name="connsiteY62" fmla="*/ 1464906 h 5654351"/>
              <a:gd name="connsiteX63" fmla="*/ 5393094 w 5411755"/>
              <a:gd name="connsiteY63" fmla="*/ 1287624 h 5654351"/>
              <a:gd name="connsiteX64" fmla="*/ 5365102 w 5411755"/>
              <a:gd name="connsiteY64" fmla="*/ 1259632 h 5654351"/>
              <a:gd name="connsiteX65" fmla="*/ 5355771 w 5411755"/>
              <a:gd name="connsiteY65" fmla="*/ 1231640 h 5654351"/>
              <a:gd name="connsiteX66" fmla="*/ 5299788 w 5411755"/>
              <a:gd name="connsiteY66" fmla="*/ 1147665 h 5654351"/>
              <a:gd name="connsiteX67" fmla="*/ 5281127 w 5411755"/>
              <a:gd name="connsiteY67" fmla="*/ 1119673 h 5654351"/>
              <a:gd name="connsiteX68" fmla="*/ 5253135 w 5411755"/>
              <a:gd name="connsiteY68" fmla="*/ 1101012 h 5654351"/>
              <a:gd name="connsiteX69" fmla="*/ 5243804 w 5411755"/>
              <a:gd name="connsiteY69" fmla="*/ 1063689 h 5654351"/>
              <a:gd name="connsiteX70" fmla="*/ 5215812 w 5411755"/>
              <a:gd name="connsiteY70" fmla="*/ 1045028 h 5654351"/>
              <a:gd name="connsiteX71" fmla="*/ 5187820 w 5411755"/>
              <a:gd name="connsiteY71" fmla="*/ 1007706 h 5654351"/>
              <a:gd name="connsiteX72" fmla="*/ 5178490 w 5411755"/>
              <a:gd name="connsiteY72" fmla="*/ 979714 h 5654351"/>
              <a:gd name="connsiteX73" fmla="*/ 5159829 w 5411755"/>
              <a:gd name="connsiteY73" fmla="*/ 951722 h 5654351"/>
              <a:gd name="connsiteX74" fmla="*/ 5150498 w 5411755"/>
              <a:gd name="connsiteY74" fmla="*/ 905069 h 5654351"/>
              <a:gd name="connsiteX75" fmla="*/ 5131837 w 5411755"/>
              <a:gd name="connsiteY75" fmla="*/ 793102 h 5654351"/>
              <a:gd name="connsiteX76" fmla="*/ 5103845 w 5411755"/>
              <a:gd name="connsiteY76" fmla="*/ 727787 h 5654351"/>
              <a:gd name="connsiteX77" fmla="*/ 5038531 w 5411755"/>
              <a:gd name="connsiteY77" fmla="*/ 690465 h 5654351"/>
              <a:gd name="connsiteX78" fmla="*/ 4963886 w 5411755"/>
              <a:gd name="connsiteY78" fmla="*/ 653142 h 5654351"/>
              <a:gd name="connsiteX79" fmla="*/ 4889241 w 5411755"/>
              <a:gd name="connsiteY79" fmla="*/ 625151 h 5654351"/>
              <a:gd name="connsiteX80" fmla="*/ 4805265 w 5411755"/>
              <a:gd name="connsiteY80" fmla="*/ 606489 h 5654351"/>
              <a:gd name="connsiteX81" fmla="*/ 4749282 w 5411755"/>
              <a:gd name="connsiteY81" fmla="*/ 587828 h 5654351"/>
              <a:gd name="connsiteX82" fmla="*/ 4721290 w 5411755"/>
              <a:gd name="connsiteY82" fmla="*/ 578498 h 5654351"/>
              <a:gd name="connsiteX83" fmla="*/ 4665306 w 5411755"/>
              <a:gd name="connsiteY83" fmla="*/ 569167 h 5654351"/>
              <a:gd name="connsiteX84" fmla="*/ 4637314 w 5411755"/>
              <a:gd name="connsiteY84" fmla="*/ 559836 h 5654351"/>
              <a:gd name="connsiteX85" fmla="*/ 4599992 w 5411755"/>
              <a:gd name="connsiteY85" fmla="*/ 550506 h 5654351"/>
              <a:gd name="connsiteX86" fmla="*/ 4572000 w 5411755"/>
              <a:gd name="connsiteY86" fmla="*/ 531845 h 5654351"/>
              <a:gd name="connsiteX87" fmla="*/ 4516016 w 5411755"/>
              <a:gd name="connsiteY87" fmla="*/ 503853 h 5654351"/>
              <a:gd name="connsiteX88" fmla="*/ 4478694 w 5411755"/>
              <a:gd name="connsiteY88" fmla="*/ 429208 h 5654351"/>
              <a:gd name="connsiteX89" fmla="*/ 4394718 w 5411755"/>
              <a:gd name="connsiteY89" fmla="*/ 326571 h 5654351"/>
              <a:gd name="connsiteX90" fmla="*/ 4338735 w 5411755"/>
              <a:gd name="connsiteY90" fmla="*/ 289249 h 5654351"/>
              <a:gd name="connsiteX91" fmla="*/ 4320073 w 5411755"/>
              <a:gd name="connsiteY91" fmla="*/ 270587 h 5654351"/>
              <a:gd name="connsiteX92" fmla="*/ 4282751 w 5411755"/>
              <a:gd name="connsiteY92" fmla="*/ 261257 h 5654351"/>
              <a:gd name="connsiteX93" fmla="*/ 3984171 w 5411755"/>
              <a:gd name="connsiteY93" fmla="*/ 251926 h 5654351"/>
              <a:gd name="connsiteX94" fmla="*/ 3937518 w 5411755"/>
              <a:gd name="connsiteY94" fmla="*/ 242596 h 5654351"/>
              <a:gd name="connsiteX95" fmla="*/ 3900196 w 5411755"/>
              <a:gd name="connsiteY95" fmla="*/ 233265 h 5654351"/>
              <a:gd name="connsiteX96" fmla="*/ 3806890 w 5411755"/>
              <a:gd name="connsiteY96" fmla="*/ 223934 h 5654351"/>
              <a:gd name="connsiteX97" fmla="*/ 3778898 w 5411755"/>
              <a:gd name="connsiteY97" fmla="*/ 214604 h 5654351"/>
              <a:gd name="connsiteX98" fmla="*/ 3741576 w 5411755"/>
              <a:gd name="connsiteY98" fmla="*/ 205273 h 5654351"/>
              <a:gd name="connsiteX99" fmla="*/ 3713584 w 5411755"/>
              <a:gd name="connsiteY99" fmla="*/ 186612 h 5654351"/>
              <a:gd name="connsiteX100" fmla="*/ 3685592 w 5411755"/>
              <a:gd name="connsiteY100" fmla="*/ 177281 h 5654351"/>
              <a:gd name="connsiteX101" fmla="*/ 3648269 w 5411755"/>
              <a:gd name="connsiteY101" fmla="*/ 158620 h 5654351"/>
              <a:gd name="connsiteX102" fmla="*/ 3610947 w 5411755"/>
              <a:gd name="connsiteY102" fmla="*/ 149289 h 5654351"/>
              <a:gd name="connsiteX103" fmla="*/ 3573625 w 5411755"/>
              <a:gd name="connsiteY103" fmla="*/ 130628 h 5654351"/>
              <a:gd name="connsiteX104" fmla="*/ 3536302 w 5411755"/>
              <a:gd name="connsiteY104" fmla="*/ 121298 h 5654351"/>
              <a:gd name="connsiteX105" fmla="*/ 3470988 w 5411755"/>
              <a:gd name="connsiteY105" fmla="*/ 102636 h 5654351"/>
              <a:gd name="connsiteX106" fmla="*/ 3293706 w 5411755"/>
              <a:gd name="connsiteY106" fmla="*/ 93306 h 5654351"/>
              <a:gd name="connsiteX107" fmla="*/ 3135086 w 5411755"/>
              <a:gd name="connsiteY107" fmla="*/ 102636 h 5654351"/>
              <a:gd name="connsiteX108" fmla="*/ 3097763 w 5411755"/>
              <a:gd name="connsiteY108" fmla="*/ 111967 h 5654351"/>
              <a:gd name="connsiteX109" fmla="*/ 3051110 w 5411755"/>
              <a:gd name="connsiteY109" fmla="*/ 121298 h 5654351"/>
              <a:gd name="connsiteX110" fmla="*/ 3023118 w 5411755"/>
              <a:gd name="connsiteY110" fmla="*/ 130628 h 5654351"/>
              <a:gd name="connsiteX111" fmla="*/ 2967135 w 5411755"/>
              <a:gd name="connsiteY111" fmla="*/ 139959 h 5654351"/>
              <a:gd name="connsiteX112" fmla="*/ 2911151 w 5411755"/>
              <a:gd name="connsiteY112" fmla="*/ 158620 h 5654351"/>
              <a:gd name="connsiteX113" fmla="*/ 2827176 w 5411755"/>
              <a:gd name="connsiteY113" fmla="*/ 167951 h 5654351"/>
              <a:gd name="connsiteX114" fmla="*/ 2547257 w 5411755"/>
              <a:gd name="connsiteY114" fmla="*/ 149289 h 5654351"/>
              <a:gd name="connsiteX115" fmla="*/ 2463282 w 5411755"/>
              <a:gd name="connsiteY115" fmla="*/ 139959 h 5654351"/>
              <a:gd name="connsiteX116" fmla="*/ 2351314 w 5411755"/>
              <a:gd name="connsiteY116" fmla="*/ 130628 h 5654351"/>
              <a:gd name="connsiteX117" fmla="*/ 2267339 w 5411755"/>
              <a:gd name="connsiteY117" fmla="*/ 111967 h 5654351"/>
              <a:gd name="connsiteX118" fmla="*/ 2192694 w 5411755"/>
              <a:gd name="connsiteY118" fmla="*/ 55983 h 5654351"/>
              <a:gd name="connsiteX119" fmla="*/ 2108718 w 5411755"/>
              <a:gd name="connsiteY119" fmla="*/ 18661 h 5654351"/>
              <a:gd name="connsiteX120" fmla="*/ 2071396 w 5411755"/>
              <a:gd name="connsiteY120" fmla="*/ 9330 h 5654351"/>
              <a:gd name="connsiteX121" fmla="*/ 1940767 w 5411755"/>
              <a:gd name="connsiteY121" fmla="*/ 27991 h 5654351"/>
              <a:gd name="connsiteX122" fmla="*/ 1847461 w 5411755"/>
              <a:gd name="connsiteY122" fmla="*/ 65314 h 5654351"/>
              <a:gd name="connsiteX123" fmla="*/ 1772816 w 5411755"/>
              <a:gd name="connsiteY123" fmla="*/ 102636 h 5654351"/>
              <a:gd name="connsiteX124" fmla="*/ 1632857 w 5411755"/>
              <a:gd name="connsiteY124" fmla="*/ 93306 h 5654351"/>
              <a:gd name="connsiteX125" fmla="*/ 1567543 w 5411755"/>
              <a:gd name="connsiteY125" fmla="*/ 55983 h 5654351"/>
              <a:gd name="connsiteX126" fmla="*/ 1530220 w 5411755"/>
              <a:gd name="connsiteY126" fmla="*/ 37322 h 5654351"/>
              <a:gd name="connsiteX127" fmla="*/ 1483567 w 5411755"/>
              <a:gd name="connsiteY127" fmla="*/ 27991 h 5654351"/>
              <a:gd name="connsiteX128" fmla="*/ 1371600 w 5411755"/>
              <a:gd name="connsiteY128" fmla="*/ 0 h 5654351"/>
              <a:gd name="connsiteX129" fmla="*/ 1212980 w 5411755"/>
              <a:gd name="connsiteY129" fmla="*/ 18661 h 5654351"/>
              <a:gd name="connsiteX130" fmla="*/ 1175657 w 5411755"/>
              <a:gd name="connsiteY130" fmla="*/ 37322 h 5654351"/>
              <a:gd name="connsiteX131" fmla="*/ 1129004 w 5411755"/>
              <a:gd name="connsiteY131" fmla="*/ 55983 h 5654351"/>
              <a:gd name="connsiteX132" fmla="*/ 1063690 w 5411755"/>
              <a:gd name="connsiteY132" fmla="*/ 93306 h 5654351"/>
              <a:gd name="connsiteX133" fmla="*/ 942392 w 5411755"/>
              <a:gd name="connsiteY133" fmla="*/ 167951 h 5654351"/>
              <a:gd name="connsiteX134" fmla="*/ 849086 w 5411755"/>
              <a:gd name="connsiteY134" fmla="*/ 205273 h 5654351"/>
              <a:gd name="connsiteX135" fmla="*/ 821094 w 5411755"/>
              <a:gd name="connsiteY135" fmla="*/ 223934 h 5654351"/>
              <a:gd name="connsiteX136" fmla="*/ 662473 w 5411755"/>
              <a:gd name="connsiteY136" fmla="*/ 233265 h 5654351"/>
              <a:gd name="connsiteX137" fmla="*/ 485192 w 5411755"/>
              <a:gd name="connsiteY137" fmla="*/ 335902 h 5654351"/>
              <a:gd name="connsiteX138" fmla="*/ 466531 w 5411755"/>
              <a:gd name="connsiteY138" fmla="*/ 373224 h 5654351"/>
              <a:gd name="connsiteX139" fmla="*/ 457200 w 5411755"/>
              <a:gd name="connsiteY139" fmla="*/ 401216 h 5654351"/>
              <a:gd name="connsiteX140" fmla="*/ 438539 w 5411755"/>
              <a:gd name="connsiteY140" fmla="*/ 429208 h 5654351"/>
              <a:gd name="connsiteX141" fmla="*/ 447869 w 5411755"/>
              <a:gd name="connsiteY141" fmla="*/ 475861 h 5654351"/>
              <a:gd name="connsiteX142" fmla="*/ 419878 w 5411755"/>
              <a:gd name="connsiteY142" fmla="*/ 690465 h 5654351"/>
              <a:gd name="connsiteX143" fmla="*/ 401216 w 5411755"/>
              <a:gd name="connsiteY143" fmla="*/ 727787 h 5654351"/>
              <a:gd name="connsiteX144" fmla="*/ 363894 w 5411755"/>
              <a:gd name="connsiteY144" fmla="*/ 793102 h 5654351"/>
              <a:gd name="connsiteX145" fmla="*/ 289249 w 5411755"/>
              <a:gd name="connsiteY145" fmla="*/ 895738 h 5654351"/>
              <a:gd name="connsiteX146" fmla="*/ 270588 w 5411755"/>
              <a:gd name="connsiteY146" fmla="*/ 923730 h 5654351"/>
              <a:gd name="connsiteX147" fmla="*/ 233265 w 5411755"/>
              <a:gd name="connsiteY147" fmla="*/ 989045 h 5654351"/>
              <a:gd name="connsiteX148" fmla="*/ 195943 w 5411755"/>
              <a:gd name="connsiteY148" fmla="*/ 1026367 h 5654351"/>
              <a:gd name="connsiteX149" fmla="*/ 130629 w 5411755"/>
              <a:gd name="connsiteY149" fmla="*/ 1175657 h 5654351"/>
              <a:gd name="connsiteX150" fmla="*/ 111967 w 5411755"/>
              <a:gd name="connsiteY150" fmla="*/ 1259632 h 5654351"/>
              <a:gd name="connsiteX151" fmla="*/ 93306 w 5411755"/>
              <a:gd name="connsiteY151" fmla="*/ 1315616 h 5654351"/>
              <a:gd name="connsiteX152" fmla="*/ 83976 w 5411755"/>
              <a:gd name="connsiteY152" fmla="*/ 1390261 h 5654351"/>
              <a:gd name="connsiteX153" fmla="*/ 65314 w 5411755"/>
              <a:gd name="connsiteY153" fmla="*/ 1464906 h 5654351"/>
              <a:gd name="connsiteX154" fmla="*/ 27992 w 5411755"/>
              <a:gd name="connsiteY154" fmla="*/ 1651518 h 5654351"/>
              <a:gd name="connsiteX155" fmla="*/ 9331 w 5411755"/>
              <a:gd name="connsiteY155" fmla="*/ 1754155 h 5654351"/>
              <a:gd name="connsiteX156" fmla="*/ 0 w 5411755"/>
              <a:gd name="connsiteY156" fmla="*/ 1838130 h 5654351"/>
              <a:gd name="connsiteX157" fmla="*/ 18661 w 5411755"/>
              <a:gd name="connsiteY157" fmla="*/ 2080726 h 5654351"/>
              <a:gd name="connsiteX158" fmla="*/ 37322 w 5411755"/>
              <a:gd name="connsiteY158" fmla="*/ 2136710 h 5654351"/>
              <a:gd name="connsiteX159" fmla="*/ 65314 w 5411755"/>
              <a:gd name="connsiteY159" fmla="*/ 2248677 h 5654351"/>
              <a:gd name="connsiteX160" fmla="*/ 93306 w 5411755"/>
              <a:gd name="connsiteY160" fmla="*/ 2295330 h 5654351"/>
              <a:gd name="connsiteX161" fmla="*/ 111967 w 5411755"/>
              <a:gd name="connsiteY161" fmla="*/ 2360645 h 5654351"/>
              <a:gd name="connsiteX162" fmla="*/ 139959 w 5411755"/>
              <a:gd name="connsiteY162" fmla="*/ 2435289 h 5654351"/>
              <a:gd name="connsiteX163" fmla="*/ 158620 w 5411755"/>
              <a:gd name="connsiteY163" fmla="*/ 2509934 h 5654351"/>
              <a:gd name="connsiteX164" fmla="*/ 167951 w 5411755"/>
              <a:gd name="connsiteY164" fmla="*/ 2649893 h 5654351"/>
              <a:gd name="connsiteX165" fmla="*/ 177282 w 5411755"/>
              <a:gd name="connsiteY165" fmla="*/ 2733869 h 5654351"/>
              <a:gd name="connsiteX166" fmla="*/ 149290 w 5411755"/>
              <a:gd name="connsiteY166" fmla="*/ 2845836 h 5654351"/>
              <a:gd name="connsiteX167" fmla="*/ 111967 w 5411755"/>
              <a:gd name="connsiteY167" fmla="*/ 2967134 h 5654351"/>
              <a:gd name="connsiteX168" fmla="*/ 74645 w 5411755"/>
              <a:gd name="connsiteY168" fmla="*/ 3060440 h 5654351"/>
              <a:gd name="connsiteX169" fmla="*/ 65314 w 5411755"/>
              <a:gd name="connsiteY169" fmla="*/ 3172408 h 5654351"/>
              <a:gd name="connsiteX170" fmla="*/ 55984 w 5411755"/>
              <a:gd name="connsiteY170" fmla="*/ 3200400 h 5654351"/>
              <a:gd name="connsiteX171" fmla="*/ 83976 w 5411755"/>
              <a:gd name="connsiteY171" fmla="*/ 3470987 h 5654351"/>
              <a:gd name="connsiteX172" fmla="*/ 74645 w 5411755"/>
              <a:gd name="connsiteY172" fmla="*/ 3816220 h 5654351"/>
              <a:gd name="connsiteX173" fmla="*/ 65314 w 5411755"/>
              <a:gd name="connsiteY173" fmla="*/ 3928187 h 5654351"/>
              <a:gd name="connsiteX174" fmla="*/ 46653 w 5411755"/>
              <a:gd name="connsiteY174" fmla="*/ 4114800 h 5654351"/>
              <a:gd name="connsiteX175" fmla="*/ 74645 w 5411755"/>
              <a:gd name="connsiteY175" fmla="*/ 4273420 h 5654351"/>
              <a:gd name="connsiteX176" fmla="*/ 177282 w 5411755"/>
              <a:gd name="connsiteY176" fmla="*/ 4413379 h 5654351"/>
              <a:gd name="connsiteX177" fmla="*/ 317241 w 5411755"/>
              <a:gd name="connsiteY177" fmla="*/ 4544008 h 5654351"/>
              <a:gd name="connsiteX178" fmla="*/ 354563 w 5411755"/>
              <a:gd name="connsiteY178" fmla="*/ 4562669 h 5654351"/>
              <a:gd name="connsiteX179" fmla="*/ 382555 w 5411755"/>
              <a:gd name="connsiteY179" fmla="*/ 4581330 h 5654351"/>
              <a:gd name="connsiteX180" fmla="*/ 429208 w 5411755"/>
              <a:gd name="connsiteY180" fmla="*/ 4655975 h 5654351"/>
              <a:gd name="connsiteX181" fmla="*/ 438539 w 5411755"/>
              <a:gd name="connsiteY181" fmla="*/ 4683967 h 5654351"/>
              <a:gd name="connsiteX182" fmla="*/ 466531 w 5411755"/>
              <a:gd name="connsiteY182" fmla="*/ 4805265 h 5654351"/>
              <a:gd name="connsiteX183" fmla="*/ 485192 w 5411755"/>
              <a:gd name="connsiteY183" fmla="*/ 4879910 h 5654351"/>
              <a:gd name="connsiteX184" fmla="*/ 643812 w 5411755"/>
              <a:gd name="connsiteY184" fmla="*/ 5094514 h 5654351"/>
              <a:gd name="connsiteX185" fmla="*/ 709127 w 5411755"/>
              <a:gd name="connsiteY185" fmla="*/ 5159828 h 5654351"/>
              <a:gd name="connsiteX186" fmla="*/ 774441 w 5411755"/>
              <a:gd name="connsiteY186" fmla="*/ 5206481 h 5654351"/>
              <a:gd name="connsiteX187" fmla="*/ 933061 w 5411755"/>
              <a:gd name="connsiteY187" fmla="*/ 5290457 h 5654351"/>
              <a:gd name="connsiteX188" fmla="*/ 1129004 w 5411755"/>
              <a:gd name="connsiteY188" fmla="*/ 5318449 h 5654351"/>
              <a:gd name="connsiteX189" fmla="*/ 1250302 w 5411755"/>
              <a:gd name="connsiteY189" fmla="*/ 5309118 h 5654351"/>
              <a:gd name="connsiteX190" fmla="*/ 1296955 w 5411755"/>
              <a:gd name="connsiteY190" fmla="*/ 5318449 h 5654351"/>
              <a:gd name="connsiteX191" fmla="*/ 1315616 w 5411755"/>
              <a:gd name="connsiteY191" fmla="*/ 5355771 h 5654351"/>
              <a:gd name="connsiteX192" fmla="*/ 1427584 w 5411755"/>
              <a:gd name="connsiteY192" fmla="*/ 5449077 h 5654351"/>
              <a:gd name="connsiteX193" fmla="*/ 1576873 w 5411755"/>
              <a:gd name="connsiteY193" fmla="*/ 5486400 h 5654351"/>
              <a:gd name="connsiteX194" fmla="*/ 1950098 w 5411755"/>
              <a:gd name="connsiteY194" fmla="*/ 5523722 h 5654351"/>
              <a:gd name="connsiteX195" fmla="*/ 2118049 w 5411755"/>
              <a:gd name="connsiteY195" fmla="*/ 5542383 h 5654351"/>
              <a:gd name="connsiteX196" fmla="*/ 2258008 w 5411755"/>
              <a:gd name="connsiteY196" fmla="*/ 5561045 h 5654351"/>
              <a:gd name="connsiteX197" fmla="*/ 2313992 w 5411755"/>
              <a:gd name="connsiteY197" fmla="*/ 5570375 h 5654351"/>
              <a:gd name="connsiteX198" fmla="*/ 2509935 w 5411755"/>
              <a:gd name="connsiteY198" fmla="*/ 5589036 h 5654351"/>
              <a:gd name="connsiteX199" fmla="*/ 2696547 w 5411755"/>
              <a:gd name="connsiteY199" fmla="*/ 5626359 h 5654351"/>
              <a:gd name="connsiteX200" fmla="*/ 2789853 w 5411755"/>
              <a:gd name="connsiteY200" fmla="*/ 5635689 h 5654351"/>
              <a:gd name="connsiteX201" fmla="*/ 2911151 w 5411755"/>
              <a:gd name="connsiteY201" fmla="*/ 5654351 h 5654351"/>
              <a:gd name="connsiteX202" fmla="*/ 2985796 w 5411755"/>
              <a:gd name="connsiteY202" fmla="*/ 5645020 h 5654351"/>
              <a:gd name="connsiteX203" fmla="*/ 3023118 w 5411755"/>
              <a:gd name="connsiteY203" fmla="*/ 5635689 h 5654351"/>
              <a:gd name="connsiteX204" fmla="*/ 3181739 w 5411755"/>
              <a:gd name="connsiteY204" fmla="*/ 5579706 h 5654351"/>
              <a:gd name="connsiteX205" fmla="*/ 3209731 w 5411755"/>
              <a:gd name="connsiteY205" fmla="*/ 5561045 h 5654351"/>
              <a:gd name="connsiteX206" fmla="*/ 3256384 w 5411755"/>
              <a:gd name="connsiteY206" fmla="*/ 5505061 h 5654351"/>
              <a:gd name="connsiteX207" fmla="*/ 3275045 w 5411755"/>
              <a:gd name="connsiteY207" fmla="*/ 5477069 h 5654351"/>
              <a:gd name="connsiteX208" fmla="*/ 3359020 w 5411755"/>
              <a:gd name="connsiteY208" fmla="*/ 5439747 h 5654351"/>
              <a:gd name="connsiteX209" fmla="*/ 3405673 w 5411755"/>
              <a:gd name="connsiteY209" fmla="*/ 5374432 h 5654351"/>
              <a:gd name="connsiteX210" fmla="*/ 3433665 w 5411755"/>
              <a:gd name="connsiteY210" fmla="*/ 5337110 h 5654351"/>
              <a:gd name="connsiteX211" fmla="*/ 3442996 w 5411755"/>
              <a:gd name="connsiteY211" fmla="*/ 5299787 h 5654351"/>
              <a:gd name="connsiteX212" fmla="*/ 3461657 w 5411755"/>
              <a:gd name="connsiteY212" fmla="*/ 5253134 h 5654351"/>
              <a:gd name="connsiteX213" fmla="*/ 3442996 w 5411755"/>
              <a:gd name="connsiteY213" fmla="*/ 5141167 h 5654351"/>
              <a:gd name="connsiteX214" fmla="*/ 3433665 w 5411755"/>
              <a:gd name="connsiteY214" fmla="*/ 5057191 h 5654351"/>
              <a:gd name="connsiteX215" fmla="*/ 3442996 w 5411755"/>
              <a:gd name="connsiteY215" fmla="*/ 5094514 h 565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5411755" h="5654351">
                <a:moveTo>
                  <a:pt x="3442996" y="5094514"/>
                </a:moveTo>
                <a:lnTo>
                  <a:pt x="3442996" y="5094514"/>
                </a:lnTo>
                <a:cubicBezTo>
                  <a:pt x="3394469" y="4851878"/>
                  <a:pt x="3407164" y="4969174"/>
                  <a:pt x="3424335" y="4599991"/>
                </a:cubicBezTo>
                <a:cubicBezTo>
                  <a:pt x="3426190" y="4560103"/>
                  <a:pt x="3435520" y="4549627"/>
                  <a:pt x="3452327" y="4516016"/>
                </a:cubicBezTo>
                <a:cubicBezTo>
                  <a:pt x="3455437" y="4503575"/>
                  <a:pt x="3455922" y="4490163"/>
                  <a:pt x="3461657" y="4478693"/>
                </a:cubicBezTo>
                <a:cubicBezTo>
                  <a:pt x="3477207" y="4447593"/>
                  <a:pt x="3498981" y="4432039"/>
                  <a:pt x="3526971" y="4413379"/>
                </a:cubicBezTo>
                <a:cubicBezTo>
                  <a:pt x="3542061" y="4403319"/>
                  <a:pt x="3558535" y="4395447"/>
                  <a:pt x="3573625" y="4385387"/>
                </a:cubicBezTo>
                <a:cubicBezTo>
                  <a:pt x="3632565" y="4346095"/>
                  <a:pt x="3586591" y="4362267"/>
                  <a:pt x="3657600" y="4348065"/>
                </a:cubicBezTo>
                <a:cubicBezTo>
                  <a:pt x="3670041" y="4341845"/>
                  <a:pt x="3681727" y="4333803"/>
                  <a:pt x="3694922" y="4329404"/>
                </a:cubicBezTo>
                <a:cubicBezTo>
                  <a:pt x="3719253" y="4321293"/>
                  <a:pt x="3746627" y="4322212"/>
                  <a:pt x="3769567" y="4310742"/>
                </a:cubicBezTo>
                <a:cubicBezTo>
                  <a:pt x="3782008" y="4304522"/>
                  <a:pt x="3793694" y="4296479"/>
                  <a:pt x="3806890" y="4292081"/>
                </a:cubicBezTo>
                <a:cubicBezTo>
                  <a:pt x="3841946" y="4280396"/>
                  <a:pt x="3876807" y="4285903"/>
                  <a:pt x="3909527" y="4264089"/>
                </a:cubicBezTo>
                <a:cubicBezTo>
                  <a:pt x="3918857" y="4257869"/>
                  <a:pt x="3927018" y="4249365"/>
                  <a:pt x="3937518" y="4245428"/>
                </a:cubicBezTo>
                <a:cubicBezTo>
                  <a:pt x="3962981" y="4235880"/>
                  <a:pt x="3988249" y="4240052"/>
                  <a:pt x="4012163" y="4226767"/>
                </a:cubicBezTo>
                <a:cubicBezTo>
                  <a:pt x="4031769" y="4215875"/>
                  <a:pt x="4068147" y="4189445"/>
                  <a:pt x="4068147" y="4189445"/>
                </a:cubicBezTo>
                <a:cubicBezTo>
                  <a:pt x="4071257" y="4177004"/>
                  <a:pt x="4070365" y="4162792"/>
                  <a:pt x="4077478" y="4152122"/>
                </a:cubicBezTo>
                <a:cubicBezTo>
                  <a:pt x="4083698" y="4142792"/>
                  <a:pt x="4096713" y="4140466"/>
                  <a:pt x="4105469" y="4133461"/>
                </a:cubicBezTo>
                <a:cubicBezTo>
                  <a:pt x="4112338" y="4127966"/>
                  <a:pt x="4118635" y="4121669"/>
                  <a:pt x="4124131" y="4114800"/>
                </a:cubicBezTo>
                <a:cubicBezTo>
                  <a:pt x="4131136" y="4106043"/>
                  <a:pt x="4135613" y="4095423"/>
                  <a:pt x="4142792" y="4086808"/>
                </a:cubicBezTo>
                <a:cubicBezTo>
                  <a:pt x="4151240" y="4076671"/>
                  <a:pt x="4162196" y="4068835"/>
                  <a:pt x="4170784" y="4058816"/>
                </a:cubicBezTo>
                <a:cubicBezTo>
                  <a:pt x="4196917" y="4028327"/>
                  <a:pt x="4196342" y="4023035"/>
                  <a:pt x="4217437" y="3993502"/>
                </a:cubicBezTo>
                <a:cubicBezTo>
                  <a:pt x="4275291" y="3912506"/>
                  <a:pt x="4220121" y="3994142"/>
                  <a:pt x="4264090" y="3928187"/>
                </a:cubicBezTo>
                <a:cubicBezTo>
                  <a:pt x="4290520" y="3848895"/>
                  <a:pt x="4253658" y="3945574"/>
                  <a:pt x="4292082" y="3881534"/>
                </a:cubicBezTo>
                <a:cubicBezTo>
                  <a:pt x="4306394" y="3857680"/>
                  <a:pt x="4313973" y="3830035"/>
                  <a:pt x="4329404" y="3806889"/>
                </a:cubicBezTo>
                <a:lnTo>
                  <a:pt x="4366727" y="3750906"/>
                </a:lnTo>
                <a:cubicBezTo>
                  <a:pt x="4372947" y="3741575"/>
                  <a:pt x="4376057" y="3729134"/>
                  <a:pt x="4385388" y="3722914"/>
                </a:cubicBezTo>
                <a:cubicBezTo>
                  <a:pt x="4424953" y="3696538"/>
                  <a:pt x="4403350" y="3709268"/>
                  <a:pt x="4450702" y="3685591"/>
                </a:cubicBezTo>
                <a:cubicBezTo>
                  <a:pt x="4607370" y="3694807"/>
                  <a:pt x="4611275" y="3701258"/>
                  <a:pt x="4767943" y="3685591"/>
                </a:cubicBezTo>
                <a:cubicBezTo>
                  <a:pt x="4777730" y="3684612"/>
                  <a:pt x="4786604" y="3679371"/>
                  <a:pt x="4795935" y="3676261"/>
                </a:cubicBezTo>
                <a:cubicBezTo>
                  <a:pt x="4799045" y="3666930"/>
                  <a:pt x="4801391" y="3657309"/>
                  <a:pt x="4805265" y="3648269"/>
                </a:cubicBezTo>
                <a:cubicBezTo>
                  <a:pt x="4818435" y="3617539"/>
                  <a:pt x="4826522" y="3613261"/>
                  <a:pt x="4833257" y="3582955"/>
                </a:cubicBezTo>
                <a:cubicBezTo>
                  <a:pt x="4837361" y="3564487"/>
                  <a:pt x="4838484" y="3545439"/>
                  <a:pt x="4842588" y="3526971"/>
                </a:cubicBezTo>
                <a:cubicBezTo>
                  <a:pt x="4844722" y="3517370"/>
                  <a:pt x="4849330" y="3508468"/>
                  <a:pt x="4851918" y="3498979"/>
                </a:cubicBezTo>
                <a:cubicBezTo>
                  <a:pt x="4858666" y="3474235"/>
                  <a:pt x="4870580" y="3424334"/>
                  <a:pt x="4870580" y="3424334"/>
                </a:cubicBezTo>
                <a:cubicBezTo>
                  <a:pt x="4879742" y="3332706"/>
                  <a:pt x="4879532" y="3314253"/>
                  <a:pt x="4898571" y="3219061"/>
                </a:cubicBezTo>
                <a:cubicBezTo>
                  <a:pt x="4909831" y="3162764"/>
                  <a:pt x="4902887" y="3187453"/>
                  <a:pt x="4917233" y="3144416"/>
                </a:cubicBezTo>
                <a:cubicBezTo>
                  <a:pt x="4920343" y="3113314"/>
                  <a:pt x="4922686" y="3082126"/>
                  <a:pt x="4926563" y="3051110"/>
                </a:cubicBezTo>
                <a:cubicBezTo>
                  <a:pt x="4928910" y="3032337"/>
                  <a:pt x="4935894" y="3014045"/>
                  <a:pt x="4935894" y="2995126"/>
                </a:cubicBezTo>
                <a:cubicBezTo>
                  <a:pt x="4935894" y="2913360"/>
                  <a:pt x="4934500" y="2916300"/>
                  <a:pt x="4917233" y="2864498"/>
                </a:cubicBezTo>
                <a:cubicBezTo>
                  <a:pt x="4920343" y="2855167"/>
                  <a:pt x="4918560" y="2842223"/>
                  <a:pt x="4926563" y="2836506"/>
                </a:cubicBezTo>
                <a:cubicBezTo>
                  <a:pt x="4942570" y="2825073"/>
                  <a:pt x="4982547" y="2817845"/>
                  <a:pt x="4982547" y="2817845"/>
                </a:cubicBezTo>
                <a:lnTo>
                  <a:pt x="5075853" y="2724538"/>
                </a:lnTo>
                <a:lnTo>
                  <a:pt x="5113176" y="2687216"/>
                </a:lnTo>
                <a:cubicBezTo>
                  <a:pt x="5122507" y="2677885"/>
                  <a:pt x="5130188" y="2666543"/>
                  <a:pt x="5141167" y="2659224"/>
                </a:cubicBezTo>
                <a:cubicBezTo>
                  <a:pt x="5166049" y="2642636"/>
                  <a:pt x="5177809" y="2637440"/>
                  <a:pt x="5197151" y="2612571"/>
                </a:cubicBezTo>
                <a:cubicBezTo>
                  <a:pt x="5210920" y="2594867"/>
                  <a:pt x="5218614" y="2572446"/>
                  <a:pt x="5234473" y="2556587"/>
                </a:cubicBezTo>
                <a:cubicBezTo>
                  <a:pt x="5288758" y="2502304"/>
                  <a:pt x="5212953" y="2580546"/>
                  <a:pt x="5271796" y="2509934"/>
                </a:cubicBezTo>
                <a:cubicBezTo>
                  <a:pt x="5280244" y="2499797"/>
                  <a:pt x="5291687" y="2492358"/>
                  <a:pt x="5299788" y="2481942"/>
                </a:cubicBezTo>
                <a:cubicBezTo>
                  <a:pt x="5313557" y="2464239"/>
                  <a:pt x="5337110" y="2425959"/>
                  <a:pt x="5337110" y="2425959"/>
                </a:cubicBezTo>
                <a:cubicBezTo>
                  <a:pt x="5361061" y="2330156"/>
                  <a:pt x="5328507" y="2448899"/>
                  <a:pt x="5365102" y="2351314"/>
                </a:cubicBezTo>
                <a:cubicBezTo>
                  <a:pt x="5369605" y="2339307"/>
                  <a:pt x="5369930" y="2325998"/>
                  <a:pt x="5374433" y="2313991"/>
                </a:cubicBezTo>
                <a:cubicBezTo>
                  <a:pt x="5379317" y="2300968"/>
                  <a:pt x="5387615" y="2289453"/>
                  <a:pt x="5393094" y="2276669"/>
                </a:cubicBezTo>
                <a:cubicBezTo>
                  <a:pt x="5396968" y="2267629"/>
                  <a:pt x="5399315" y="2258008"/>
                  <a:pt x="5402425" y="2248677"/>
                </a:cubicBezTo>
                <a:cubicBezTo>
                  <a:pt x="5399315" y="2205134"/>
                  <a:pt x="5399570" y="2161220"/>
                  <a:pt x="5393094" y="2118049"/>
                </a:cubicBezTo>
                <a:cubicBezTo>
                  <a:pt x="5390176" y="2098596"/>
                  <a:pt x="5388342" y="2075974"/>
                  <a:pt x="5374433" y="2062065"/>
                </a:cubicBezTo>
                <a:cubicBezTo>
                  <a:pt x="5351477" y="2039109"/>
                  <a:pt x="5332659" y="2025171"/>
                  <a:pt x="5318449" y="1996751"/>
                </a:cubicBezTo>
                <a:cubicBezTo>
                  <a:pt x="5311754" y="1983362"/>
                  <a:pt x="5302779" y="1943399"/>
                  <a:pt x="5299788" y="1931436"/>
                </a:cubicBezTo>
                <a:cubicBezTo>
                  <a:pt x="5314756" y="1706902"/>
                  <a:pt x="5293283" y="1851560"/>
                  <a:pt x="5318449" y="1763485"/>
                </a:cubicBezTo>
                <a:cubicBezTo>
                  <a:pt x="5321972" y="1751155"/>
                  <a:pt x="5322572" y="1737881"/>
                  <a:pt x="5327780" y="1726163"/>
                </a:cubicBezTo>
                <a:cubicBezTo>
                  <a:pt x="5335145" y="1709591"/>
                  <a:pt x="5346441" y="1695061"/>
                  <a:pt x="5355771" y="1679510"/>
                </a:cubicBezTo>
                <a:cubicBezTo>
                  <a:pt x="5361992" y="1654628"/>
                  <a:pt x="5366323" y="1629196"/>
                  <a:pt x="5374433" y="1604865"/>
                </a:cubicBezTo>
                <a:cubicBezTo>
                  <a:pt x="5380653" y="1586204"/>
                  <a:pt x="5389236" y="1568170"/>
                  <a:pt x="5393094" y="1548881"/>
                </a:cubicBezTo>
                <a:cubicBezTo>
                  <a:pt x="5404940" y="1489654"/>
                  <a:pt x="5398579" y="1517614"/>
                  <a:pt x="5411755" y="1464906"/>
                </a:cubicBezTo>
                <a:cubicBezTo>
                  <a:pt x="5405535" y="1405812"/>
                  <a:pt x="5406263" y="1345567"/>
                  <a:pt x="5393094" y="1287624"/>
                </a:cubicBezTo>
                <a:cubicBezTo>
                  <a:pt x="5390170" y="1274757"/>
                  <a:pt x="5372422" y="1270611"/>
                  <a:pt x="5365102" y="1259632"/>
                </a:cubicBezTo>
                <a:cubicBezTo>
                  <a:pt x="5359646" y="1251448"/>
                  <a:pt x="5360169" y="1240437"/>
                  <a:pt x="5355771" y="1231640"/>
                </a:cubicBezTo>
                <a:cubicBezTo>
                  <a:pt x="5334734" y="1189566"/>
                  <a:pt x="5325838" y="1184134"/>
                  <a:pt x="5299788" y="1147665"/>
                </a:cubicBezTo>
                <a:cubicBezTo>
                  <a:pt x="5293270" y="1138540"/>
                  <a:pt x="5289056" y="1127602"/>
                  <a:pt x="5281127" y="1119673"/>
                </a:cubicBezTo>
                <a:cubicBezTo>
                  <a:pt x="5273198" y="1111744"/>
                  <a:pt x="5262466" y="1107232"/>
                  <a:pt x="5253135" y="1101012"/>
                </a:cubicBezTo>
                <a:cubicBezTo>
                  <a:pt x="5250025" y="1088571"/>
                  <a:pt x="5250917" y="1074359"/>
                  <a:pt x="5243804" y="1063689"/>
                </a:cubicBezTo>
                <a:cubicBezTo>
                  <a:pt x="5237584" y="1054358"/>
                  <a:pt x="5223742" y="1052957"/>
                  <a:pt x="5215812" y="1045028"/>
                </a:cubicBezTo>
                <a:cubicBezTo>
                  <a:pt x="5204816" y="1034032"/>
                  <a:pt x="5197151" y="1020147"/>
                  <a:pt x="5187820" y="1007706"/>
                </a:cubicBezTo>
                <a:cubicBezTo>
                  <a:pt x="5184710" y="998375"/>
                  <a:pt x="5182888" y="988511"/>
                  <a:pt x="5178490" y="979714"/>
                </a:cubicBezTo>
                <a:cubicBezTo>
                  <a:pt x="5173475" y="969684"/>
                  <a:pt x="5163767" y="962222"/>
                  <a:pt x="5159829" y="951722"/>
                </a:cubicBezTo>
                <a:cubicBezTo>
                  <a:pt x="5154261" y="936873"/>
                  <a:pt x="5153105" y="920712"/>
                  <a:pt x="5150498" y="905069"/>
                </a:cubicBezTo>
                <a:cubicBezTo>
                  <a:pt x="5137518" y="827191"/>
                  <a:pt x="5146494" y="859060"/>
                  <a:pt x="5131837" y="793102"/>
                </a:cubicBezTo>
                <a:cubicBezTo>
                  <a:pt x="5125719" y="765571"/>
                  <a:pt x="5124431" y="748373"/>
                  <a:pt x="5103845" y="727787"/>
                </a:cubicBezTo>
                <a:cubicBezTo>
                  <a:pt x="5089183" y="713125"/>
                  <a:pt x="5054995" y="699612"/>
                  <a:pt x="5038531" y="690465"/>
                </a:cubicBezTo>
                <a:cubicBezTo>
                  <a:pt x="4950657" y="641646"/>
                  <a:pt x="5026864" y="676759"/>
                  <a:pt x="4963886" y="653142"/>
                </a:cubicBezTo>
                <a:cubicBezTo>
                  <a:pt x="4946751" y="646716"/>
                  <a:pt x="4910426" y="630447"/>
                  <a:pt x="4889241" y="625151"/>
                </a:cubicBezTo>
                <a:cubicBezTo>
                  <a:pt x="4835976" y="611835"/>
                  <a:pt x="4853152" y="620855"/>
                  <a:pt x="4805265" y="606489"/>
                </a:cubicBezTo>
                <a:cubicBezTo>
                  <a:pt x="4786424" y="600837"/>
                  <a:pt x="4767943" y="594048"/>
                  <a:pt x="4749282" y="587828"/>
                </a:cubicBezTo>
                <a:cubicBezTo>
                  <a:pt x="4739951" y="584718"/>
                  <a:pt x="4730991" y="580115"/>
                  <a:pt x="4721290" y="578498"/>
                </a:cubicBezTo>
                <a:cubicBezTo>
                  <a:pt x="4702629" y="575388"/>
                  <a:pt x="4683774" y="573271"/>
                  <a:pt x="4665306" y="569167"/>
                </a:cubicBezTo>
                <a:cubicBezTo>
                  <a:pt x="4655705" y="567033"/>
                  <a:pt x="4646771" y="562538"/>
                  <a:pt x="4637314" y="559836"/>
                </a:cubicBezTo>
                <a:cubicBezTo>
                  <a:pt x="4624984" y="556313"/>
                  <a:pt x="4612433" y="553616"/>
                  <a:pt x="4599992" y="550506"/>
                </a:cubicBezTo>
                <a:cubicBezTo>
                  <a:pt x="4590661" y="544286"/>
                  <a:pt x="4582030" y="536860"/>
                  <a:pt x="4572000" y="531845"/>
                </a:cubicBezTo>
                <a:cubicBezTo>
                  <a:pt x="4494739" y="493214"/>
                  <a:pt x="4596237" y="557333"/>
                  <a:pt x="4516016" y="503853"/>
                </a:cubicBezTo>
                <a:cubicBezTo>
                  <a:pt x="4501825" y="447084"/>
                  <a:pt x="4515702" y="482076"/>
                  <a:pt x="4478694" y="429208"/>
                </a:cubicBezTo>
                <a:cubicBezTo>
                  <a:pt x="4420915" y="346667"/>
                  <a:pt x="4465326" y="397180"/>
                  <a:pt x="4394718" y="326571"/>
                </a:cubicBezTo>
                <a:cubicBezTo>
                  <a:pt x="4359771" y="291624"/>
                  <a:pt x="4379246" y="302752"/>
                  <a:pt x="4338735" y="289249"/>
                </a:cubicBezTo>
                <a:cubicBezTo>
                  <a:pt x="4332514" y="283028"/>
                  <a:pt x="4327942" y="274521"/>
                  <a:pt x="4320073" y="270587"/>
                </a:cubicBezTo>
                <a:cubicBezTo>
                  <a:pt x="4308603" y="264852"/>
                  <a:pt x="4295555" y="261968"/>
                  <a:pt x="4282751" y="261257"/>
                </a:cubicBezTo>
                <a:cubicBezTo>
                  <a:pt x="4183329" y="255734"/>
                  <a:pt x="4083698" y="255036"/>
                  <a:pt x="3984171" y="251926"/>
                </a:cubicBezTo>
                <a:cubicBezTo>
                  <a:pt x="3968620" y="248816"/>
                  <a:pt x="3952999" y="246036"/>
                  <a:pt x="3937518" y="242596"/>
                </a:cubicBezTo>
                <a:cubicBezTo>
                  <a:pt x="3925000" y="239814"/>
                  <a:pt x="3912891" y="235079"/>
                  <a:pt x="3900196" y="233265"/>
                </a:cubicBezTo>
                <a:cubicBezTo>
                  <a:pt x="3869253" y="228844"/>
                  <a:pt x="3837992" y="227044"/>
                  <a:pt x="3806890" y="223934"/>
                </a:cubicBezTo>
                <a:cubicBezTo>
                  <a:pt x="3797559" y="220824"/>
                  <a:pt x="3788355" y="217306"/>
                  <a:pt x="3778898" y="214604"/>
                </a:cubicBezTo>
                <a:cubicBezTo>
                  <a:pt x="3766568" y="211081"/>
                  <a:pt x="3753363" y="210325"/>
                  <a:pt x="3741576" y="205273"/>
                </a:cubicBezTo>
                <a:cubicBezTo>
                  <a:pt x="3731269" y="200856"/>
                  <a:pt x="3723614" y="191627"/>
                  <a:pt x="3713584" y="186612"/>
                </a:cubicBezTo>
                <a:cubicBezTo>
                  <a:pt x="3704787" y="182213"/>
                  <a:pt x="3694632" y="181155"/>
                  <a:pt x="3685592" y="177281"/>
                </a:cubicBezTo>
                <a:cubicBezTo>
                  <a:pt x="3672807" y="171802"/>
                  <a:pt x="3661293" y="163504"/>
                  <a:pt x="3648269" y="158620"/>
                </a:cubicBezTo>
                <a:cubicBezTo>
                  <a:pt x="3636262" y="154117"/>
                  <a:pt x="3622954" y="153792"/>
                  <a:pt x="3610947" y="149289"/>
                </a:cubicBezTo>
                <a:cubicBezTo>
                  <a:pt x="3597924" y="144405"/>
                  <a:pt x="3586649" y="135512"/>
                  <a:pt x="3573625" y="130628"/>
                </a:cubicBezTo>
                <a:cubicBezTo>
                  <a:pt x="3561618" y="126125"/>
                  <a:pt x="3548632" y="124821"/>
                  <a:pt x="3536302" y="121298"/>
                </a:cubicBezTo>
                <a:cubicBezTo>
                  <a:pt x="3516008" y="115500"/>
                  <a:pt x="3491954" y="104459"/>
                  <a:pt x="3470988" y="102636"/>
                </a:cubicBezTo>
                <a:cubicBezTo>
                  <a:pt x="3412035" y="97510"/>
                  <a:pt x="3352800" y="96416"/>
                  <a:pt x="3293706" y="93306"/>
                </a:cubicBezTo>
                <a:cubicBezTo>
                  <a:pt x="3240833" y="96416"/>
                  <a:pt x="3187812" y="97615"/>
                  <a:pt x="3135086" y="102636"/>
                </a:cubicBezTo>
                <a:cubicBezTo>
                  <a:pt x="3122320" y="103852"/>
                  <a:pt x="3110282" y="109185"/>
                  <a:pt x="3097763" y="111967"/>
                </a:cubicBezTo>
                <a:cubicBezTo>
                  <a:pt x="3082282" y="115407"/>
                  <a:pt x="3066495" y="117452"/>
                  <a:pt x="3051110" y="121298"/>
                </a:cubicBezTo>
                <a:cubicBezTo>
                  <a:pt x="3041568" y="123683"/>
                  <a:pt x="3032719" y="128494"/>
                  <a:pt x="3023118" y="130628"/>
                </a:cubicBezTo>
                <a:cubicBezTo>
                  <a:pt x="3004650" y="134732"/>
                  <a:pt x="2985489" y="135371"/>
                  <a:pt x="2967135" y="139959"/>
                </a:cubicBezTo>
                <a:cubicBezTo>
                  <a:pt x="2948052" y="144730"/>
                  <a:pt x="2930701" y="156448"/>
                  <a:pt x="2911151" y="158620"/>
                </a:cubicBezTo>
                <a:lnTo>
                  <a:pt x="2827176" y="167951"/>
                </a:lnTo>
                <a:lnTo>
                  <a:pt x="2547257" y="149289"/>
                </a:lnTo>
                <a:cubicBezTo>
                  <a:pt x="2519176" y="147129"/>
                  <a:pt x="2491319" y="142629"/>
                  <a:pt x="2463282" y="139959"/>
                </a:cubicBezTo>
                <a:cubicBezTo>
                  <a:pt x="2425999" y="136408"/>
                  <a:pt x="2388637" y="133738"/>
                  <a:pt x="2351314" y="130628"/>
                </a:cubicBezTo>
                <a:cubicBezTo>
                  <a:pt x="2323322" y="124408"/>
                  <a:pt x="2293284" y="124177"/>
                  <a:pt x="2267339" y="111967"/>
                </a:cubicBezTo>
                <a:cubicBezTo>
                  <a:pt x="2239197" y="98724"/>
                  <a:pt x="2220513" y="69892"/>
                  <a:pt x="2192694" y="55983"/>
                </a:cubicBezTo>
                <a:cubicBezTo>
                  <a:pt x="2160177" y="39725"/>
                  <a:pt x="2144459" y="30575"/>
                  <a:pt x="2108718" y="18661"/>
                </a:cubicBezTo>
                <a:cubicBezTo>
                  <a:pt x="2096552" y="14606"/>
                  <a:pt x="2083837" y="12440"/>
                  <a:pt x="2071396" y="9330"/>
                </a:cubicBezTo>
                <a:cubicBezTo>
                  <a:pt x="2050806" y="11618"/>
                  <a:pt x="1970470" y="18090"/>
                  <a:pt x="1940767" y="27991"/>
                </a:cubicBezTo>
                <a:cubicBezTo>
                  <a:pt x="1908988" y="38584"/>
                  <a:pt x="1877423" y="50333"/>
                  <a:pt x="1847461" y="65314"/>
                </a:cubicBezTo>
                <a:lnTo>
                  <a:pt x="1772816" y="102636"/>
                </a:lnTo>
                <a:cubicBezTo>
                  <a:pt x="1726163" y="99526"/>
                  <a:pt x="1679328" y="98469"/>
                  <a:pt x="1632857" y="93306"/>
                </a:cubicBezTo>
                <a:cubicBezTo>
                  <a:pt x="1601644" y="89838"/>
                  <a:pt x="1594499" y="72831"/>
                  <a:pt x="1567543" y="55983"/>
                </a:cubicBezTo>
                <a:cubicBezTo>
                  <a:pt x="1555748" y="48611"/>
                  <a:pt x="1543416" y="41721"/>
                  <a:pt x="1530220" y="37322"/>
                </a:cubicBezTo>
                <a:cubicBezTo>
                  <a:pt x="1515175" y="32307"/>
                  <a:pt x="1498867" y="32164"/>
                  <a:pt x="1483567" y="27991"/>
                </a:cubicBezTo>
                <a:cubicBezTo>
                  <a:pt x="1367399" y="-3692"/>
                  <a:pt x="1487610" y="19334"/>
                  <a:pt x="1371600" y="0"/>
                </a:cubicBezTo>
                <a:cubicBezTo>
                  <a:pt x="1318727" y="6220"/>
                  <a:pt x="1265278" y="8700"/>
                  <a:pt x="1212980" y="18661"/>
                </a:cubicBezTo>
                <a:cubicBezTo>
                  <a:pt x="1199316" y="21264"/>
                  <a:pt x="1188368" y="31673"/>
                  <a:pt x="1175657" y="37322"/>
                </a:cubicBezTo>
                <a:cubicBezTo>
                  <a:pt x="1160352" y="44124"/>
                  <a:pt x="1143985" y="48493"/>
                  <a:pt x="1129004" y="55983"/>
                </a:cubicBezTo>
                <a:cubicBezTo>
                  <a:pt x="1106576" y="67197"/>
                  <a:pt x="1085046" y="80164"/>
                  <a:pt x="1063690" y="93306"/>
                </a:cubicBezTo>
                <a:cubicBezTo>
                  <a:pt x="1012451" y="124838"/>
                  <a:pt x="998547" y="141525"/>
                  <a:pt x="942392" y="167951"/>
                </a:cubicBezTo>
                <a:cubicBezTo>
                  <a:pt x="912083" y="182214"/>
                  <a:pt x="876958" y="186692"/>
                  <a:pt x="849086" y="205273"/>
                </a:cubicBezTo>
                <a:cubicBezTo>
                  <a:pt x="839755" y="211493"/>
                  <a:pt x="832184" y="222271"/>
                  <a:pt x="821094" y="223934"/>
                </a:cubicBezTo>
                <a:cubicBezTo>
                  <a:pt x="768715" y="231791"/>
                  <a:pt x="715347" y="230155"/>
                  <a:pt x="662473" y="233265"/>
                </a:cubicBezTo>
                <a:cubicBezTo>
                  <a:pt x="514032" y="307485"/>
                  <a:pt x="569859" y="268167"/>
                  <a:pt x="485192" y="335902"/>
                </a:cubicBezTo>
                <a:cubicBezTo>
                  <a:pt x="478972" y="348343"/>
                  <a:pt x="472010" y="360440"/>
                  <a:pt x="466531" y="373224"/>
                </a:cubicBezTo>
                <a:cubicBezTo>
                  <a:pt x="462657" y="382264"/>
                  <a:pt x="461599" y="392419"/>
                  <a:pt x="457200" y="401216"/>
                </a:cubicBezTo>
                <a:cubicBezTo>
                  <a:pt x="452185" y="411246"/>
                  <a:pt x="444759" y="419877"/>
                  <a:pt x="438539" y="429208"/>
                </a:cubicBezTo>
                <a:cubicBezTo>
                  <a:pt x="441649" y="444759"/>
                  <a:pt x="447869" y="460002"/>
                  <a:pt x="447869" y="475861"/>
                </a:cubicBezTo>
                <a:cubicBezTo>
                  <a:pt x="447869" y="544593"/>
                  <a:pt x="440538" y="623321"/>
                  <a:pt x="419878" y="690465"/>
                </a:cubicBezTo>
                <a:cubicBezTo>
                  <a:pt x="415787" y="703759"/>
                  <a:pt x="407876" y="715576"/>
                  <a:pt x="401216" y="727787"/>
                </a:cubicBezTo>
                <a:cubicBezTo>
                  <a:pt x="389209" y="749801"/>
                  <a:pt x="375694" y="770977"/>
                  <a:pt x="363894" y="793102"/>
                </a:cubicBezTo>
                <a:cubicBezTo>
                  <a:pt x="314698" y="885345"/>
                  <a:pt x="351575" y="848994"/>
                  <a:pt x="289249" y="895738"/>
                </a:cubicBezTo>
                <a:cubicBezTo>
                  <a:pt x="283029" y="905069"/>
                  <a:pt x="276358" y="914114"/>
                  <a:pt x="270588" y="923730"/>
                </a:cubicBezTo>
                <a:cubicBezTo>
                  <a:pt x="257687" y="945232"/>
                  <a:pt x="248014" y="968765"/>
                  <a:pt x="233265" y="989045"/>
                </a:cubicBezTo>
                <a:cubicBezTo>
                  <a:pt x="222917" y="1003274"/>
                  <a:pt x="208384" y="1013926"/>
                  <a:pt x="195943" y="1026367"/>
                </a:cubicBezTo>
                <a:cubicBezTo>
                  <a:pt x="150871" y="1139045"/>
                  <a:pt x="173600" y="1089711"/>
                  <a:pt x="130629" y="1175657"/>
                </a:cubicBezTo>
                <a:cubicBezTo>
                  <a:pt x="124408" y="1203649"/>
                  <a:pt x="119355" y="1231926"/>
                  <a:pt x="111967" y="1259632"/>
                </a:cubicBezTo>
                <a:cubicBezTo>
                  <a:pt x="106899" y="1278639"/>
                  <a:pt x="97427" y="1296382"/>
                  <a:pt x="93306" y="1315616"/>
                </a:cubicBezTo>
                <a:cubicBezTo>
                  <a:pt x="88052" y="1340135"/>
                  <a:pt x="88597" y="1365615"/>
                  <a:pt x="83976" y="1390261"/>
                </a:cubicBezTo>
                <a:cubicBezTo>
                  <a:pt x="79249" y="1415469"/>
                  <a:pt x="70688" y="1439828"/>
                  <a:pt x="65314" y="1464906"/>
                </a:cubicBezTo>
                <a:cubicBezTo>
                  <a:pt x="52022" y="1526934"/>
                  <a:pt x="40433" y="1589314"/>
                  <a:pt x="27992" y="1651518"/>
                </a:cubicBezTo>
                <a:cubicBezTo>
                  <a:pt x="20952" y="1686719"/>
                  <a:pt x="14109" y="1718319"/>
                  <a:pt x="9331" y="1754155"/>
                </a:cubicBezTo>
                <a:cubicBezTo>
                  <a:pt x="5609" y="1782072"/>
                  <a:pt x="3110" y="1810138"/>
                  <a:pt x="0" y="1838130"/>
                </a:cubicBezTo>
                <a:cubicBezTo>
                  <a:pt x="2222" y="1882560"/>
                  <a:pt x="1539" y="2012236"/>
                  <a:pt x="18661" y="2080726"/>
                </a:cubicBezTo>
                <a:cubicBezTo>
                  <a:pt x="23432" y="2099809"/>
                  <a:pt x="32146" y="2117732"/>
                  <a:pt x="37322" y="2136710"/>
                </a:cubicBezTo>
                <a:cubicBezTo>
                  <a:pt x="51587" y="2189016"/>
                  <a:pt x="41592" y="2191744"/>
                  <a:pt x="65314" y="2248677"/>
                </a:cubicBezTo>
                <a:cubicBezTo>
                  <a:pt x="72289" y="2265417"/>
                  <a:pt x="83975" y="2279779"/>
                  <a:pt x="93306" y="2295330"/>
                </a:cubicBezTo>
                <a:cubicBezTo>
                  <a:pt x="99526" y="2317102"/>
                  <a:pt x="104807" y="2339164"/>
                  <a:pt x="111967" y="2360645"/>
                </a:cubicBezTo>
                <a:cubicBezTo>
                  <a:pt x="120370" y="2385855"/>
                  <a:pt x="132033" y="2409925"/>
                  <a:pt x="139959" y="2435289"/>
                </a:cubicBezTo>
                <a:cubicBezTo>
                  <a:pt x="147609" y="2459769"/>
                  <a:pt x="158620" y="2509934"/>
                  <a:pt x="158620" y="2509934"/>
                </a:cubicBezTo>
                <a:cubicBezTo>
                  <a:pt x="161730" y="2556587"/>
                  <a:pt x="164068" y="2603298"/>
                  <a:pt x="167951" y="2649893"/>
                </a:cubicBezTo>
                <a:cubicBezTo>
                  <a:pt x="170290" y="2677960"/>
                  <a:pt x="179952" y="2705832"/>
                  <a:pt x="177282" y="2733869"/>
                </a:cubicBezTo>
                <a:cubicBezTo>
                  <a:pt x="173635" y="2772167"/>
                  <a:pt x="159859" y="2808845"/>
                  <a:pt x="149290" y="2845836"/>
                </a:cubicBezTo>
                <a:cubicBezTo>
                  <a:pt x="137109" y="2888471"/>
                  <a:pt x="127466" y="2925804"/>
                  <a:pt x="111967" y="2967134"/>
                </a:cubicBezTo>
                <a:cubicBezTo>
                  <a:pt x="100205" y="2998499"/>
                  <a:pt x="74645" y="3060440"/>
                  <a:pt x="74645" y="3060440"/>
                </a:cubicBezTo>
                <a:cubicBezTo>
                  <a:pt x="71535" y="3097763"/>
                  <a:pt x="70264" y="3135284"/>
                  <a:pt x="65314" y="3172408"/>
                </a:cubicBezTo>
                <a:cubicBezTo>
                  <a:pt x="64014" y="3182157"/>
                  <a:pt x="55984" y="3190565"/>
                  <a:pt x="55984" y="3200400"/>
                </a:cubicBezTo>
                <a:cubicBezTo>
                  <a:pt x="55984" y="3427792"/>
                  <a:pt x="32279" y="3367598"/>
                  <a:pt x="83976" y="3470987"/>
                </a:cubicBezTo>
                <a:cubicBezTo>
                  <a:pt x="118051" y="3607300"/>
                  <a:pt x="95617" y="3501649"/>
                  <a:pt x="74645" y="3816220"/>
                </a:cubicBezTo>
                <a:cubicBezTo>
                  <a:pt x="72154" y="3853589"/>
                  <a:pt x="68081" y="3890838"/>
                  <a:pt x="65314" y="3928187"/>
                </a:cubicBezTo>
                <a:cubicBezTo>
                  <a:pt x="53096" y="4093139"/>
                  <a:pt x="65776" y="4019189"/>
                  <a:pt x="46653" y="4114800"/>
                </a:cubicBezTo>
                <a:cubicBezTo>
                  <a:pt x="51740" y="4165663"/>
                  <a:pt x="52104" y="4225117"/>
                  <a:pt x="74645" y="4273420"/>
                </a:cubicBezTo>
                <a:cubicBezTo>
                  <a:pt x="98529" y="4324600"/>
                  <a:pt x="139306" y="4372482"/>
                  <a:pt x="177282" y="4413379"/>
                </a:cubicBezTo>
                <a:cubicBezTo>
                  <a:pt x="210275" y="4448910"/>
                  <a:pt x="279236" y="4515504"/>
                  <a:pt x="317241" y="4544008"/>
                </a:cubicBezTo>
                <a:cubicBezTo>
                  <a:pt x="328368" y="4552354"/>
                  <a:pt x="342487" y="4555768"/>
                  <a:pt x="354563" y="4562669"/>
                </a:cubicBezTo>
                <a:cubicBezTo>
                  <a:pt x="364300" y="4568233"/>
                  <a:pt x="373224" y="4575110"/>
                  <a:pt x="382555" y="4581330"/>
                </a:cubicBezTo>
                <a:cubicBezTo>
                  <a:pt x="397357" y="4603534"/>
                  <a:pt x="417956" y="4633470"/>
                  <a:pt x="429208" y="4655975"/>
                </a:cubicBezTo>
                <a:cubicBezTo>
                  <a:pt x="433607" y="4664772"/>
                  <a:pt x="435429" y="4674636"/>
                  <a:pt x="438539" y="4683967"/>
                </a:cubicBezTo>
                <a:cubicBezTo>
                  <a:pt x="454742" y="4797396"/>
                  <a:pt x="437255" y="4702799"/>
                  <a:pt x="466531" y="4805265"/>
                </a:cubicBezTo>
                <a:cubicBezTo>
                  <a:pt x="473577" y="4829926"/>
                  <a:pt x="476566" y="4855757"/>
                  <a:pt x="485192" y="4879910"/>
                </a:cubicBezTo>
                <a:cubicBezTo>
                  <a:pt x="512542" y="4956490"/>
                  <a:pt x="602594" y="5053297"/>
                  <a:pt x="643812" y="5094514"/>
                </a:cubicBezTo>
                <a:cubicBezTo>
                  <a:pt x="665584" y="5116285"/>
                  <a:pt x="685750" y="5139790"/>
                  <a:pt x="709127" y="5159828"/>
                </a:cubicBezTo>
                <a:cubicBezTo>
                  <a:pt x="729441" y="5177240"/>
                  <a:pt x="752180" y="5191640"/>
                  <a:pt x="774441" y="5206481"/>
                </a:cubicBezTo>
                <a:cubicBezTo>
                  <a:pt x="824199" y="5239653"/>
                  <a:pt x="875373" y="5272239"/>
                  <a:pt x="933061" y="5290457"/>
                </a:cubicBezTo>
                <a:cubicBezTo>
                  <a:pt x="994663" y="5309910"/>
                  <a:pt x="1065603" y="5312685"/>
                  <a:pt x="1129004" y="5318449"/>
                </a:cubicBezTo>
                <a:cubicBezTo>
                  <a:pt x="1169437" y="5315339"/>
                  <a:pt x="1209750" y="5309118"/>
                  <a:pt x="1250302" y="5309118"/>
                </a:cubicBezTo>
                <a:cubicBezTo>
                  <a:pt x="1266161" y="5309118"/>
                  <a:pt x="1284050" y="5309231"/>
                  <a:pt x="1296955" y="5318449"/>
                </a:cubicBezTo>
                <a:cubicBezTo>
                  <a:pt x="1308273" y="5326534"/>
                  <a:pt x="1306808" y="5345006"/>
                  <a:pt x="1315616" y="5355771"/>
                </a:cubicBezTo>
                <a:cubicBezTo>
                  <a:pt x="1347634" y="5394904"/>
                  <a:pt x="1381695" y="5428218"/>
                  <a:pt x="1427584" y="5449077"/>
                </a:cubicBezTo>
                <a:cubicBezTo>
                  <a:pt x="1470745" y="5468696"/>
                  <a:pt x="1533474" y="5478509"/>
                  <a:pt x="1576873" y="5486400"/>
                </a:cubicBezTo>
                <a:cubicBezTo>
                  <a:pt x="1805220" y="5527918"/>
                  <a:pt x="1581278" y="5482743"/>
                  <a:pt x="1950098" y="5523722"/>
                </a:cubicBezTo>
                <a:lnTo>
                  <a:pt x="2118049" y="5542383"/>
                </a:lnTo>
                <a:cubicBezTo>
                  <a:pt x="2164773" y="5548047"/>
                  <a:pt x="2211415" y="5554389"/>
                  <a:pt x="2258008" y="5561045"/>
                </a:cubicBezTo>
                <a:cubicBezTo>
                  <a:pt x="2276737" y="5563721"/>
                  <a:pt x="2295189" y="5568286"/>
                  <a:pt x="2313992" y="5570375"/>
                </a:cubicBezTo>
                <a:cubicBezTo>
                  <a:pt x="2379201" y="5577620"/>
                  <a:pt x="2509935" y="5589036"/>
                  <a:pt x="2509935" y="5589036"/>
                </a:cubicBezTo>
                <a:cubicBezTo>
                  <a:pt x="2572139" y="5601477"/>
                  <a:pt x="2633426" y="5620047"/>
                  <a:pt x="2696547" y="5626359"/>
                </a:cubicBezTo>
                <a:lnTo>
                  <a:pt x="2789853" y="5635689"/>
                </a:lnTo>
                <a:cubicBezTo>
                  <a:pt x="2830667" y="5640491"/>
                  <a:pt x="2870661" y="5647602"/>
                  <a:pt x="2911151" y="5654351"/>
                </a:cubicBezTo>
                <a:cubicBezTo>
                  <a:pt x="2936033" y="5651241"/>
                  <a:pt x="2961062" y="5649143"/>
                  <a:pt x="2985796" y="5645020"/>
                </a:cubicBezTo>
                <a:cubicBezTo>
                  <a:pt x="2998445" y="5642912"/>
                  <a:pt x="3010815" y="5639307"/>
                  <a:pt x="3023118" y="5635689"/>
                </a:cubicBezTo>
                <a:cubicBezTo>
                  <a:pt x="3092241" y="5615359"/>
                  <a:pt x="3128105" y="5610353"/>
                  <a:pt x="3181739" y="5579706"/>
                </a:cubicBezTo>
                <a:cubicBezTo>
                  <a:pt x="3191476" y="5574142"/>
                  <a:pt x="3200400" y="5567265"/>
                  <a:pt x="3209731" y="5561045"/>
                </a:cubicBezTo>
                <a:cubicBezTo>
                  <a:pt x="3249765" y="5480975"/>
                  <a:pt x="3203630" y="5557815"/>
                  <a:pt x="3256384" y="5505061"/>
                </a:cubicBezTo>
                <a:cubicBezTo>
                  <a:pt x="3264313" y="5497132"/>
                  <a:pt x="3266531" y="5484367"/>
                  <a:pt x="3275045" y="5477069"/>
                </a:cubicBezTo>
                <a:cubicBezTo>
                  <a:pt x="3308278" y="5448583"/>
                  <a:pt x="3321368" y="5449159"/>
                  <a:pt x="3359020" y="5439747"/>
                </a:cubicBezTo>
                <a:cubicBezTo>
                  <a:pt x="3395765" y="5403002"/>
                  <a:pt x="3362315" y="5439470"/>
                  <a:pt x="3405673" y="5374432"/>
                </a:cubicBezTo>
                <a:cubicBezTo>
                  <a:pt x="3414299" y="5361493"/>
                  <a:pt x="3424334" y="5349551"/>
                  <a:pt x="3433665" y="5337110"/>
                </a:cubicBezTo>
                <a:cubicBezTo>
                  <a:pt x="3436775" y="5324669"/>
                  <a:pt x="3438941" y="5311953"/>
                  <a:pt x="3442996" y="5299787"/>
                </a:cubicBezTo>
                <a:cubicBezTo>
                  <a:pt x="3448292" y="5283898"/>
                  <a:pt x="3460464" y="5269840"/>
                  <a:pt x="3461657" y="5253134"/>
                </a:cubicBezTo>
                <a:cubicBezTo>
                  <a:pt x="3465334" y="5201661"/>
                  <a:pt x="3456312" y="5181113"/>
                  <a:pt x="3442996" y="5141167"/>
                </a:cubicBezTo>
                <a:cubicBezTo>
                  <a:pt x="3449853" y="5093172"/>
                  <a:pt x="3469365" y="5080992"/>
                  <a:pt x="3433665" y="5057191"/>
                </a:cubicBezTo>
                <a:cubicBezTo>
                  <a:pt x="3431077" y="5055466"/>
                  <a:pt x="3441441" y="5088294"/>
                  <a:pt x="3442996" y="5094514"/>
                </a:cubicBezTo>
                <a:close/>
              </a:path>
            </a:pathLst>
          </a:custGeom>
          <a:solidFill>
            <a:srgbClr val="5B9BD5">
              <a:alpha val="30980"/>
            </a:srgbClr>
          </a:solidFill>
          <a:ln>
            <a:solidFill>
              <a:srgbClr val="41719C">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TextBox 4"/>
          <p:cNvSpPr txBox="1"/>
          <p:nvPr/>
        </p:nvSpPr>
        <p:spPr>
          <a:xfrm>
            <a:off x="2125667" y="4895066"/>
            <a:ext cx="625492" cy="369332"/>
          </a:xfrm>
          <a:prstGeom prst="rect">
            <a:avLst/>
          </a:prstGeom>
          <a:noFill/>
        </p:spPr>
        <p:txBody>
          <a:bodyPr wrap="none" rtlCol="0">
            <a:spAutoFit/>
          </a:bodyPr>
          <a:lstStyle/>
          <a:p>
            <a:r>
              <a:rPr lang="en-AU" dirty="0">
                <a:solidFill>
                  <a:srgbClr val="41719C"/>
                </a:solidFill>
              </a:rPr>
              <a:t>WP2</a:t>
            </a:r>
          </a:p>
        </p:txBody>
      </p:sp>
      <p:sp>
        <p:nvSpPr>
          <p:cNvPr id="6" name="Rectangle 5"/>
          <p:cNvSpPr/>
          <p:nvPr/>
        </p:nvSpPr>
        <p:spPr>
          <a:xfrm>
            <a:off x="251930" y="5757488"/>
            <a:ext cx="11772744" cy="923330"/>
          </a:xfrm>
          <a:prstGeom prst="rect">
            <a:avLst/>
          </a:prstGeom>
        </p:spPr>
        <p:txBody>
          <a:bodyPr wrap="square">
            <a:spAutoFit/>
          </a:bodyPr>
          <a:lstStyle/>
          <a:p>
            <a:pPr>
              <a:spcAft>
                <a:spcPts val="0"/>
              </a:spcAft>
            </a:pPr>
            <a:r>
              <a:rPr lang="en-AU" i="1" dirty="0">
                <a:solidFill>
                  <a:srgbClr val="1F497D"/>
                </a:solidFill>
                <a:latin typeface="Calibri" panose="020F0502020204030204" pitchFamily="34" charset="0"/>
                <a:ea typeface="Calibri" panose="020F0502020204030204" pitchFamily="34" charset="0"/>
              </a:rPr>
              <a:t>WP2 will provide Loop with the ability to directly access online and offline geoscientific datasets, which it will then process to extract the data required for 3D Geological Modelling. This includes re-projection, upscaling, information extraction and exporting in native formats aimed at a variety of implicit 3D Geological modelling engines.</a:t>
            </a:r>
            <a:endParaRPr lang="en-AU" sz="2000" i="1"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9956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174" y="410546"/>
            <a:ext cx="10360601" cy="5632311"/>
          </a:xfrm>
          <a:prstGeom prst="rect">
            <a:avLst/>
          </a:prstGeom>
          <a:noFill/>
        </p:spPr>
        <p:txBody>
          <a:bodyPr wrap="square" rtlCol="0">
            <a:spAutoFit/>
          </a:bodyPr>
          <a:lstStyle/>
          <a:p>
            <a:r>
              <a:rPr lang="en-AU" sz="3200" dirty="0"/>
              <a:t>Principles:</a:t>
            </a:r>
          </a:p>
          <a:p>
            <a:endParaRPr lang="en-AU" dirty="0"/>
          </a:p>
          <a:p>
            <a:pPr marL="285750" indent="-285750">
              <a:spcAft>
                <a:spcPts val="1200"/>
              </a:spcAft>
              <a:buFont typeface="Arial" panose="020B0604020202020204" pitchFamily="34" charset="0"/>
              <a:buChar char="•"/>
            </a:pPr>
            <a:r>
              <a:rPr lang="en-AU" sz="2400" dirty="0"/>
              <a:t>Accept structured data as-is</a:t>
            </a:r>
          </a:p>
          <a:p>
            <a:pPr marL="800100" lvl="1" indent="-342900">
              <a:spcAft>
                <a:spcPts val="1200"/>
              </a:spcAft>
              <a:buFont typeface="Wingdings" panose="05000000000000000000" pitchFamily="2" charset="2"/>
              <a:buChar char="ü"/>
            </a:pPr>
            <a:r>
              <a:rPr lang="en-AU" sz="2400" dirty="0"/>
              <a:t>allows real-time modelling</a:t>
            </a:r>
          </a:p>
          <a:p>
            <a:pPr marL="800100" lvl="1" indent="-342900">
              <a:spcAft>
                <a:spcPts val="1200"/>
              </a:spcAft>
              <a:buFont typeface="Wingdings" panose="05000000000000000000" pitchFamily="2" charset="2"/>
              <a:buChar char="ü"/>
            </a:pPr>
            <a:endParaRPr lang="en-AU" sz="2400" dirty="0"/>
          </a:p>
          <a:p>
            <a:pPr marL="285750" indent="-285750">
              <a:spcAft>
                <a:spcPts val="1200"/>
              </a:spcAft>
              <a:buFont typeface="Arial" panose="020B0604020202020204" pitchFamily="34" charset="0"/>
              <a:buChar char="•"/>
            </a:pPr>
            <a:r>
              <a:rPr lang="en-AU" sz="2400" dirty="0"/>
              <a:t>Modify on the fly</a:t>
            </a:r>
          </a:p>
          <a:p>
            <a:pPr marL="800100" lvl="1" indent="-342900">
              <a:spcAft>
                <a:spcPts val="1200"/>
              </a:spcAft>
              <a:buFont typeface="Wingdings" panose="05000000000000000000" pitchFamily="2" charset="2"/>
              <a:buChar char="ü"/>
            </a:pPr>
            <a:r>
              <a:rPr lang="en-AU" sz="2400" dirty="0"/>
              <a:t>reproject, upscale, derive missing information, define conceptual constraints</a:t>
            </a:r>
          </a:p>
          <a:p>
            <a:pPr marL="800100" lvl="1" indent="-342900">
              <a:spcAft>
                <a:spcPts val="1200"/>
              </a:spcAft>
              <a:buFont typeface="Wingdings" panose="05000000000000000000" pitchFamily="2" charset="2"/>
              <a:buChar char="ü"/>
            </a:pPr>
            <a:endParaRPr lang="en-AU" sz="2400" dirty="0"/>
          </a:p>
          <a:p>
            <a:pPr marL="285750" indent="-285750">
              <a:spcAft>
                <a:spcPts val="1200"/>
              </a:spcAft>
              <a:buFont typeface="Arial" panose="020B0604020202020204" pitchFamily="34" charset="0"/>
              <a:buChar char="•"/>
            </a:pPr>
            <a:r>
              <a:rPr lang="en-AU" sz="2400" dirty="0"/>
              <a:t>Iteratively define all parameters needed to build a model so that they can be front-loaded into </a:t>
            </a:r>
            <a:r>
              <a:rPr lang="en-AU" sz="2400" i="1" dirty="0"/>
              <a:t>map2loop</a:t>
            </a:r>
            <a:r>
              <a:rPr lang="en-AU" sz="2400" dirty="0"/>
              <a:t> </a:t>
            </a:r>
          </a:p>
          <a:p>
            <a:pPr marL="800100" lvl="1" indent="-342900">
              <a:spcAft>
                <a:spcPts val="1200"/>
              </a:spcAft>
              <a:buFont typeface="Wingdings" panose="05000000000000000000" pitchFamily="2" charset="2"/>
              <a:buChar char="ü"/>
            </a:pPr>
            <a:r>
              <a:rPr lang="en-AU" sz="2400" dirty="0"/>
              <a:t>ensures reproducibility</a:t>
            </a:r>
          </a:p>
        </p:txBody>
      </p:sp>
    </p:spTree>
    <p:extLst>
      <p:ext uri="{BB962C8B-B14F-4D97-AF65-F5344CB8AC3E}">
        <p14:creationId xmlns:p14="http://schemas.microsoft.com/office/powerpoint/2010/main" val="92662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Callout 4"/>
          <p:cNvSpPr/>
          <p:nvPr/>
        </p:nvSpPr>
        <p:spPr>
          <a:xfrm>
            <a:off x="232521" y="529422"/>
            <a:ext cx="3767980" cy="1965960"/>
          </a:xfrm>
          <a:prstGeom prst="cloudCallout">
            <a:avLst>
              <a:gd name="adj1" fmla="val -3064"/>
              <a:gd name="adj2" fmla="val 132529"/>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Observations</a:t>
            </a:r>
          </a:p>
          <a:p>
            <a:pPr algn="ctr"/>
            <a:endParaRPr lang="en-AU" sz="3200" dirty="0"/>
          </a:p>
        </p:txBody>
      </p:sp>
      <p:sp>
        <p:nvSpPr>
          <p:cNvPr id="6" name="Cloud Callout 5"/>
          <p:cNvSpPr/>
          <p:nvPr/>
        </p:nvSpPr>
        <p:spPr>
          <a:xfrm>
            <a:off x="4577578" y="560358"/>
            <a:ext cx="4083095" cy="2130373"/>
          </a:xfrm>
          <a:prstGeom prst="cloudCallout">
            <a:avLst>
              <a:gd name="adj1" fmla="val -112799"/>
              <a:gd name="adj2" fmla="val 116955"/>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Interpretations</a:t>
            </a:r>
          </a:p>
          <a:p>
            <a:pPr algn="ctr"/>
            <a:endParaRPr lang="en-AU" sz="3200" dirty="0"/>
          </a:p>
        </p:txBody>
      </p:sp>
      <p:sp>
        <p:nvSpPr>
          <p:cNvPr id="7" name="Cloud Callout 6"/>
          <p:cNvSpPr/>
          <p:nvPr/>
        </p:nvSpPr>
        <p:spPr>
          <a:xfrm rot="21060348">
            <a:off x="7068055" y="1052519"/>
            <a:ext cx="4413698" cy="2302866"/>
          </a:xfrm>
          <a:prstGeom prst="cloudCallout">
            <a:avLst>
              <a:gd name="adj1" fmla="val -177332"/>
              <a:gd name="adj2" fmla="val 46265"/>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Concepts</a:t>
            </a:r>
          </a:p>
          <a:p>
            <a:pPr algn="ctr"/>
            <a:endParaRPr lang="en-AU" sz="3200" dirty="0"/>
          </a:p>
        </p:txBody>
      </p:sp>
      <p:sp>
        <p:nvSpPr>
          <p:cNvPr id="8" name="Cloud Callout 7"/>
          <p:cNvSpPr/>
          <p:nvPr/>
        </p:nvSpPr>
        <p:spPr>
          <a:xfrm>
            <a:off x="6619125" y="4369777"/>
            <a:ext cx="4413698" cy="2302866"/>
          </a:xfrm>
          <a:prstGeom prst="cloudCallout">
            <a:avLst>
              <a:gd name="adj1" fmla="val -154463"/>
              <a:gd name="adj2" fmla="val -60861"/>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dirty="0"/>
              <a:t>Algorithms</a:t>
            </a:r>
          </a:p>
          <a:p>
            <a:pPr algn="ctr"/>
            <a:endParaRPr lang="en-AU" sz="3200" dirty="0"/>
          </a:p>
        </p:txBody>
      </p:sp>
      <p:sp>
        <p:nvSpPr>
          <p:cNvPr id="10" name="Oval 9"/>
          <p:cNvSpPr/>
          <p:nvPr/>
        </p:nvSpPr>
        <p:spPr>
          <a:xfrm>
            <a:off x="3429000" y="3120222"/>
            <a:ext cx="285750" cy="285750"/>
          </a:xfrm>
          <a:prstGeom prst="ellipse">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4291828" y="3485852"/>
            <a:ext cx="285750" cy="285750"/>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377193" y="2737182"/>
            <a:ext cx="574098" cy="574098"/>
          </a:xfrm>
          <a:prstGeom prst="ellipse">
            <a:avLst/>
          </a:prstGeom>
          <a:solidFill>
            <a:srgbClr val="BF9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5895225" y="4815672"/>
            <a:ext cx="574098" cy="57409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p:cNvSpPr/>
          <p:nvPr/>
        </p:nvSpPr>
        <p:spPr>
          <a:xfrm>
            <a:off x="4209674" y="4447684"/>
            <a:ext cx="285750" cy="2857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p:cNvSpPr/>
          <p:nvPr/>
        </p:nvSpPr>
        <p:spPr>
          <a:xfrm>
            <a:off x="31170" y="26268"/>
            <a:ext cx="10363510" cy="461665"/>
          </a:xfrm>
          <a:prstGeom prst="rect">
            <a:avLst/>
          </a:prstGeom>
        </p:spPr>
        <p:txBody>
          <a:bodyPr wrap="square">
            <a:spAutoFit/>
          </a:bodyPr>
          <a:lstStyle/>
          <a:p>
            <a:r>
              <a:rPr lang="en-AU" sz="2400" dirty="0"/>
              <a:t>Ingredients of a 3D geological model (and sources of uncertainty)</a:t>
            </a:r>
          </a:p>
        </p:txBody>
      </p:sp>
      <p:pic>
        <p:nvPicPr>
          <p:cNvPr id="18" name="Picture 6" descr="Imbricate faulting in the hanging wall of a listric normal fa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825974" y="2407449"/>
            <a:ext cx="2315608" cy="866775"/>
          </a:xfrm>
          <a:prstGeom prst="rect">
            <a:avLst/>
          </a:prstGeom>
          <a:solidFill>
            <a:schemeClr val="tx1"/>
          </a:solidFill>
          <a:ln>
            <a:solidFill>
              <a:schemeClr val="tx1"/>
            </a:solidFill>
          </a:ln>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7088" y="5521210"/>
            <a:ext cx="2397671" cy="637608"/>
          </a:xfrm>
          <a:prstGeom prst="rect">
            <a:avLst/>
          </a:prstGeom>
          <a:ln>
            <a:solidFill>
              <a:schemeClr val="tx1"/>
            </a:solidFill>
          </a:ln>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9748" y="1608154"/>
            <a:ext cx="1866242" cy="1238557"/>
          </a:xfrm>
          <a:prstGeom prst="rect">
            <a:avLst/>
          </a:prstGeom>
          <a:ln>
            <a:solidFill>
              <a:schemeClr val="tx1"/>
            </a:solidFill>
          </a:ln>
        </p:spPr>
      </p:pic>
      <p:pic>
        <p:nvPicPr>
          <p:cNvPr id="1028" name="Picture 4" descr="https://cdn.exploroz.com/images/places/57388_7__TN1000x800.jpg?gid=166707"/>
          <p:cNvPicPr>
            <a:picLocks noChangeAspect="1" noChangeArrowheads="1"/>
          </p:cNvPicPr>
          <p:nvPr/>
        </p:nvPicPr>
        <p:blipFill rotWithShape="1">
          <a:blip r:embed="rId5">
            <a:extLst>
              <a:ext uri="{28A0092B-C50C-407E-A947-70E740481C1C}">
                <a14:useLocalDpi xmlns:a14="http://schemas.microsoft.com/office/drawing/2010/main" val="0"/>
              </a:ext>
            </a:extLst>
          </a:blip>
          <a:srcRect l="29777" t="41112" r="20577" b="25505"/>
          <a:stretch/>
        </p:blipFill>
        <p:spPr bwMode="auto">
          <a:xfrm>
            <a:off x="1012246" y="1493900"/>
            <a:ext cx="2120958" cy="10696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clrChange>
              <a:clrFrom>
                <a:srgbClr val="FFFFFF"/>
              </a:clrFrom>
              <a:clrTo>
                <a:srgbClr val="FFFFFF">
                  <a:alpha val="0"/>
                </a:srgbClr>
              </a:clrTo>
            </a:clrChange>
          </a:blip>
          <a:stretch>
            <a:fillRect/>
          </a:stretch>
        </p:blipFill>
        <p:spPr>
          <a:xfrm flipH="1">
            <a:off x="1012246" y="3686234"/>
            <a:ext cx="2493644" cy="3118202"/>
          </a:xfrm>
          <a:prstGeom prst="rect">
            <a:avLst/>
          </a:prstGeom>
        </p:spPr>
      </p:pic>
      <p:grpSp>
        <p:nvGrpSpPr>
          <p:cNvPr id="16" name="Group 15"/>
          <p:cNvGrpSpPr/>
          <p:nvPr/>
        </p:nvGrpSpPr>
        <p:grpSpPr>
          <a:xfrm>
            <a:off x="1219296" y="3933860"/>
            <a:ext cx="2034659" cy="1457007"/>
            <a:chOff x="1200379" y="3940800"/>
            <a:chExt cx="1417895" cy="869325"/>
          </a:xfrm>
        </p:grpSpPr>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1200379" y="3940800"/>
              <a:ext cx="1417895" cy="869325"/>
            </a:xfrm>
            <a:prstGeom prst="rect">
              <a:avLst/>
            </a:prstGeom>
          </p:spPr>
        </p:pic>
        <p:sp>
          <p:nvSpPr>
            <p:cNvPr id="15" name="Rectangle 14"/>
            <p:cNvSpPr/>
            <p:nvPr/>
          </p:nvSpPr>
          <p:spPr>
            <a:xfrm>
              <a:off x="2402681" y="4657725"/>
              <a:ext cx="164307"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592039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92914" y="1208865"/>
            <a:ext cx="11735603" cy="5175310"/>
            <a:chOff x="642049" y="1441621"/>
            <a:chExt cx="9442397" cy="4186361"/>
          </a:xfrm>
        </p:grpSpPr>
        <p:pic>
          <p:nvPicPr>
            <p:cNvPr id="2" name="Picture 4" descr="Image result for jumbled telephone wires"/>
            <p:cNvPicPr>
              <a:picLocks noChangeAspect="1" noChangeArrowheads="1"/>
            </p:cNvPicPr>
            <p:nvPr/>
          </p:nvPicPr>
          <p:blipFill rotWithShape="1">
            <a:blip r:embed="rId2">
              <a:extLst>
                <a:ext uri="{28A0092B-C50C-407E-A947-70E740481C1C}">
                  <a14:useLocalDpi xmlns:a14="http://schemas.microsoft.com/office/drawing/2010/main" val="0"/>
                </a:ext>
              </a:extLst>
            </a:blip>
            <a:srcRect b="5820"/>
            <a:stretch/>
          </p:blipFill>
          <p:spPr bwMode="auto">
            <a:xfrm>
              <a:off x="2683790" y="1896074"/>
              <a:ext cx="5607377" cy="3731908"/>
            </a:xfrm>
            <a:prstGeom prst="rect">
              <a:avLst/>
            </a:prstGeom>
            <a:noFill/>
            <a:extLst>
              <a:ext uri="{909E8E84-426E-40DD-AFC4-6F175D3DCCD1}">
                <a14:hiddenFill xmlns:a14="http://schemas.microsoft.com/office/drawing/2010/main">
                  <a:solidFill>
                    <a:srgbClr val="FFFFFF"/>
                  </a:solidFill>
                </a14:hiddenFill>
              </a:ext>
            </a:extLst>
          </p:spPr>
        </p:pic>
        <p:sp>
          <p:nvSpPr>
            <p:cNvPr id="3" name="Cloud Callout 2"/>
            <p:cNvSpPr/>
            <p:nvPr/>
          </p:nvSpPr>
          <p:spPr>
            <a:xfrm>
              <a:off x="816456" y="1441621"/>
              <a:ext cx="2085468" cy="1088102"/>
            </a:xfrm>
            <a:prstGeom prst="cloudCallout">
              <a:avLst>
                <a:gd name="adj1" fmla="val -4608"/>
                <a:gd name="adj2" fmla="val -66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Observations</a:t>
              </a:r>
            </a:p>
            <a:p>
              <a:pPr algn="ctr"/>
              <a:endParaRPr lang="en-AU" sz="1600" dirty="0"/>
            </a:p>
          </p:txBody>
        </p:sp>
        <p:sp>
          <p:nvSpPr>
            <p:cNvPr id="4" name="Cloud Callout 3"/>
            <p:cNvSpPr/>
            <p:nvPr/>
          </p:nvSpPr>
          <p:spPr>
            <a:xfrm>
              <a:off x="642049" y="3870093"/>
              <a:ext cx="2259875" cy="1179100"/>
            </a:xfrm>
            <a:prstGeom prst="cloudCallout">
              <a:avLst>
                <a:gd name="adj1" fmla="val -4693"/>
                <a:gd name="adj2" fmla="val 11211"/>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Interpretations</a:t>
              </a:r>
            </a:p>
            <a:p>
              <a:pPr algn="ctr"/>
              <a:endParaRPr lang="en-AU" sz="1600" dirty="0"/>
            </a:p>
          </p:txBody>
        </p:sp>
        <p:sp>
          <p:nvSpPr>
            <p:cNvPr id="5" name="Cloud Callout 4"/>
            <p:cNvSpPr/>
            <p:nvPr/>
          </p:nvSpPr>
          <p:spPr>
            <a:xfrm>
              <a:off x="7325707" y="1822213"/>
              <a:ext cx="2442855" cy="1274570"/>
            </a:xfrm>
            <a:prstGeom prst="cloudCallout">
              <a:avLst>
                <a:gd name="adj1" fmla="val 1387"/>
                <a:gd name="adj2" fmla="val 1806"/>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Concepts</a:t>
              </a:r>
            </a:p>
            <a:p>
              <a:pPr algn="ctr"/>
              <a:endParaRPr lang="en-AU" sz="1600" dirty="0"/>
            </a:p>
          </p:txBody>
        </p:sp>
        <p:sp>
          <p:nvSpPr>
            <p:cNvPr id="6" name="Cloud Callout 5"/>
            <p:cNvSpPr/>
            <p:nvPr/>
          </p:nvSpPr>
          <p:spPr>
            <a:xfrm>
              <a:off x="7641591" y="4020637"/>
              <a:ext cx="2442855" cy="1274570"/>
            </a:xfrm>
            <a:prstGeom prst="cloudCallout">
              <a:avLst>
                <a:gd name="adj1" fmla="val -9818"/>
                <a:gd name="adj2" fmla="val 14943"/>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t>Algorithms</a:t>
              </a:r>
            </a:p>
            <a:p>
              <a:pPr algn="ctr"/>
              <a:endParaRPr lang="en-AU" sz="1600" dirty="0"/>
            </a:p>
          </p:txBody>
        </p:sp>
      </p:grpSp>
      <p:grpSp>
        <p:nvGrpSpPr>
          <p:cNvPr id="11" name="Group 10"/>
          <p:cNvGrpSpPr/>
          <p:nvPr/>
        </p:nvGrpSpPr>
        <p:grpSpPr>
          <a:xfrm>
            <a:off x="5522004" y="542926"/>
            <a:ext cx="1338577" cy="1532720"/>
            <a:chOff x="5522004" y="542926"/>
            <a:chExt cx="1338577" cy="1532720"/>
          </a:xfrm>
        </p:grpSpPr>
        <p:sp>
          <p:nvSpPr>
            <p:cNvPr id="8" name="Rounded Rectangle 7"/>
            <p:cNvSpPr/>
            <p:nvPr/>
          </p:nvSpPr>
          <p:spPr>
            <a:xfrm>
              <a:off x="5522004" y="542926"/>
              <a:ext cx="1338577" cy="153272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Current 3D Modelling Workflow</a:t>
              </a:r>
            </a:p>
            <a:p>
              <a:pPr algn="ctr"/>
              <a:endParaRPr lang="en-AU" dirty="0"/>
            </a:p>
          </p:txBody>
        </p:sp>
        <p:cxnSp>
          <p:nvCxnSpPr>
            <p:cNvPr id="10" name="Straight Arrow Connector 9"/>
            <p:cNvCxnSpPr/>
            <p:nvPr/>
          </p:nvCxnSpPr>
          <p:spPr>
            <a:xfrm>
              <a:off x="6191292" y="1581150"/>
              <a:ext cx="0" cy="3810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8477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865" y="128135"/>
            <a:ext cx="10515600" cy="688975"/>
          </a:xfrm>
        </p:spPr>
        <p:txBody>
          <a:bodyPr>
            <a:normAutofit fontScale="90000"/>
          </a:bodyPr>
          <a:lstStyle/>
          <a:p>
            <a:r>
              <a:rPr lang="en-AU" dirty="0"/>
              <a:t>Prior concepts about region (faults)</a:t>
            </a:r>
          </a:p>
        </p:txBody>
      </p:sp>
      <p:sp>
        <p:nvSpPr>
          <p:cNvPr id="3" name="Content Placeholder 2"/>
          <p:cNvSpPr>
            <a:spLocks noGrp="1"/>
          </p:cNvSpPr>
          <p:nvPr>
            <p:ph idx="4294967295"/>
          </p:nvPr>
        </p:nvSpPr>
        <p:spPr>
          <a:xfrm>
            <a:off x="87864" y="991735"/>
            <a:ext cx="12053455" cy="1319110"/>
          </a:xfrm>
        </p:spPr>
        <p:txBody>
          <a:bodyPr>
            <a:normAutofit/>
          </a:bodyPr>
          <a:lstStyle/>
          <a:p>
            <a:pPr marL="0" indent="0">
              <a:buNone/>
            </a:pPr>
            <a:r>
              <a:rPr lang="en-AU" dirty="0"/>
              <a:t>Without limited geophysical constraints, the sub-surface geometry of faults is often ‘solved’ by applying a pre-conceived notion based on vertical, </a:t>
            </a:r>
            <a:r>
              <a:rPr lang="en-AU" dirty="0" err="1"/>
              <a:t>listric</a:t>
            </a:r>
            <a:r>
              <a:rPr lang="en-AU" dirty="0"/>
              <a:t>, flower or negative flow, fold &amp; thrust geometries.</a:t>
            </a:r>
          </a:p>
          <a:p>
            <a:pPr marL="0" indent="0">
              <a:buNone/>
            </a:pPr>
            <a:endParaRPr lang="en-AU"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6979" t="11092" b="67970"/>
          <a:stretch/>
        </p:blipFill>
        <p:spPr>
          <a:xfrm>
            <a:off x="2950119" y="2317308"/>
            <a:ext cx="5846300" cy="1386945"/>
          </a:xfrm>
          <a:prstGeom prst="rect">
            <a:avLst/>
          </a:prstGeom>
        </p:spPr>
      </p:pic>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399" y="3901513"/>
            <a:ext cx="3273882" cy="2749549"/>
          </a:xfrm>
          <a:prstGeom prst="rect">
            <a:avLst/>
          </a:prstGeom>
        </p:spPr>
      </p:pic>
      <p:pic>
        <p:nvPicPr>
          <p:cNvPr id="7" name="Picture 6"/>
          <p:cNvPicPr>
            <a:picLocks noChangeAspect="1"/>
          </p:cNvPicPr>
          <p:nvPr/>
        </p:nvPicPr>
        <p:blipFill>
          <a:blip r:embed="rId4"/>
          <a:stretch>
            <a:fillRect/>
          </a:stretch>
        </p:blipFill>
        <p:spPr>
          <a:xfrm>
            <a:off x="4405255" y="4240146"/>
            <a:ext cx="3284206" cy="2141507"/>
          </a:xfrm>
          <a:prstGeom prst="rect">
            <a:avLst/>
          </a:prstGeom>
        </p:spPr>
      </p:pic>
      <p:pic>
        <p:nvPicPr>
          <p:cNvPr id="8" name="Picture 4" descr="https://files.mtstatic.com/site_4038/278/0?Expires=1575816752&amp;Signature=JFHlqVpjiO7CfBzqtZQZzj6xz~zDtEqb596NdngojiI-GEsIV8buP0iL~AJvwkVJ4PXAG~RR3JCqzksRXqBM0GxecPzqSke9wQf8XPsEqD33-6oJPvJ4QMjS3cfiL9mcbZZeS36jYPvMWYH2Cry7wSSAb7sj8FsbOxBpof3oGkY_&amp;Key-Pair-Id=APKAJ5Y6AV4GI7A555N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681436" y="5310900"/>
            <a:ext cx="3021706" cy="9779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bricate faulting in the hanging wall of a listric normal fa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681435" y="3781265"/>
            <a:ext cx="3244459" cy="130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508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865" y="128135"/>
            <a:ext cx="10515600" cy="688975"/>
          </a:xfrm>
        </p:spPr>
        <p:txBody>
          <a:bodyPr>
            <a:normAutofit fontScale="90000"/>
          </a:bodyPr>
          <a:lstStyle/>
          <a:p>
            <a:r>
              <a:rPr lang="en-AU" dirty="0"/>
              <a:t>Prior concepts about region (faults)</a:t>
            </a:r>
          </a:p>
        </p:txBody>
      </p:sp>
      <p:pic>
        <p:nvPicPr>
          <p:cNvPr id="7" name="Picture 6"/>
          <p:cNvPicPr>
            <a:picLocks noChangeAspect="1"/>
          </p:cNvPicPr>
          <p:nvPr/>
        </p:nvPicPr>
        <p:blipFill rotWithShape="1">
          <a:blip r:embed="rId2"/>
          <a:srcRect r="50314"/>
          <a:stretch/>
        </p:blipFill>
        <p:spPr>
          <a:xfrm>
            <a:off x="887462" y="1042174"/>
            <a:ext cx="2424905" cy="3182341"/>
          </a:xfrm>
          <a:prstGeom prst="rect">
            <a:avLst/>
          </a:prstGeom>
        </p:spPr>
      </p:pic>
      <p:pic>
        <p:nvPicPr>
          <p:cNvPr id="9" name="Picture 6" descr="Imbricate faulting in the hanging wall of a listric normal fa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048501" y="1546807"/>
            <a:ext cx="4494837" cy="18127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t="-1" r="47293" b="64447"/>
          <a:stretch/>
        </p:blipFill>
        <p:spPr>
          <a:xfrm>
            <a:off x="2659224" y="3982164"/>
            <a:ext cx="7779189" cy="2668897"/>
          </a:xfrm>
          <a:prstGeom prst="rect">
            <a:avLst/>
          </a:prstGeom>
        </p:spPr>
      </p:pic>
      <p:sp>
        <p:nvSpPr>
          <p:cNvPr id="4" name="Oval 3"/>
          <p:cNvSpPr/>
          <p:nvPr/>
        </p:nvSpPr>
        <p:spPr>
          <a:xfrm>
            <a:off x="2815949" y="4208903"/>
            <a:ext cx="2366958" cy="2290891"/>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1139941" y="1296229"/>
            <a:ext cx="1919946" cy="267422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p:cNvSpPr/>
          <p:nvPr/>
        </p:nvSpPr>
        <p:spPr>
          <a:xfrm>
            <a:off x="6335485" y="3982164"/>
            <a:ext cx="2226384" cy="2154834"/>
          </a:xfrm>
          <a:prstGeom prst="ellipse">
            <a:avLst/>
          </a:prstGeom>
          <a:noFill/>
          <a:ln w="57150">
            <a:solidFill>
              <a:srgbClr val="E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6904653" y="918717"/>
            <a:ext cx="4787607" cy="2731444"/>
          </a:xfrm>
          <a:prstGeom prst="ellipse">
            <a:avLst/>
          </a:prstGeom>
          <a:noFill/>
          <a:ln w="57150">
            <a:solidFill>
              <a:srgbClr val="E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6918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0450" y="307571"/>
            <a:ext cx="7785803" cy="2585323"/>
          </a:xfrm>
          <a:prstGeom prst="rect">
            <a:avLst/>
          </a:prstGeom>
          <a:noFill/>
        </p:spPr>
        <p:txBody>
          <a:bodyPr wrap="square" rtlCol="0">
            <a:spAutoFit/>
          </a:bodyPr>
          <a:lstStyle/>
          <a:p>
            <a:r>
              <a:rPr lang="en-AU" sz="2800" dirty="0"/>
              <a:t>Two end-member regional 3D modelling scenarios:</a:t>
            </a:r>
          </a:p>
          <a:p>
            <a:endParaRPr lang="en-AU" dirty="0"/>
          </a:p>
          <a:p>
            <a:endParaRPr lang="en-AU" dirty="0"/>
          </a:p>
          <a:p>
            <a:endParaRPr lang="en-AU" dirty="0"/>
          </a:p>
          <a:p>
            <a:pPr marL="800100" lvl="1" indent="-342900">
              <a:buFont typeface="+mj-lt"/>
              <a:buAutoNum type="arabicPeriod"/>
            </a:pPr>
            <a:r>
              <a:rPr lang="en-AU" sz="2000" dirty="0"/>
              <a:t>Geological constraints come FIRST</a:t>
            </a:r>
          </a:p>
          <a:p>
            <a:pPr marL="800100" lvl="1" indent="-342900">
              <a:buFont typeface="+mj-lt"/>
              <a:buAutoNum type="arabicPeriod"/>
            </a:pPr>
            <a:endParaRPr lang="en-AU" sz="2000" dirty="0"/>
          </a:p>
          <a:p>
            <a:pPr marL="800100" lvl="1" indent="-342900">
              <a:buFont typeface="+mj-lt"/>
              <a:buAutoNum type="arabicPeriod"/>
            </a:pPr>
            <a:endParaRPr lang="en-AU" sz="2000" dirty="0"/>
          </a:p>
          <a:p>
            <a:pPr marL="800100" lvl="1" indent="-342900">
              <a:buFont typeface="+mj-lt"/>
              <a:buAutoNum type="arabicPeriod"/>
            </a:pPr>
            <a:endParaRPr lang="en-AU"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1251" y="1105384"/>
            <a:ext cx="5300749" cy="5752616"/>
          </a:xfrm>
          <a:prstGeom prst="rect">
            <a:avLst/>
          </a:prstGeom>
        </p:spPr>
      </p:pic>
      <p:sp>
        <p:nvSpPr>
          <p:cNvPr id="7" name="TextBox 6"/>
          <p:cNvSpPr txBox="1"/>
          <p:nvPr/>
        </p:nvSpPr>
        <p:spPr>
          <a:xfrm>
            <a:off x="4595944" y="6031534"/>
            <a:ext cx="2295307" cy="738664"/>
          </a:xfrm>
          <a:prstGeom prst="rect">
            <a:avLst/>
          </a:prstGeom>
          <a:noFill/>
        </p:spPr>
        <p:txBody>
          <a:bodyPr wrap="none" rtlCol="0">
            <a:spAutoFit/>
          </a:bodyPr>
          <a:lstStyle/>
          <a:p>
            <a:pPr algn="r"/>
            <a:r>
              <a:rPr lang="en-AU" sz="1400" dirty="0"/>
              <a:t>GSWA 500K </a:t>
            </a:r>
          </a:p>
          <a:p>
            <a:pPr algn="r"/>
            <a:r>
              <a:rPr lang="en-AU" sz="1400" dirty="0"/>
              <a:t>Interpreted Bedrock Geology</a:t>
            </a:r>
          </a:p>
          <a:p>
            <a:pPr algn="r"/>
            <a:r>
              <a:rPr lang="en-AU" sz="1400" dirty="0"/>
              <a:t>1 degree square</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751" r="57329" b="2536"/>
          <a:stretch/>
        </p:blipFill>
        <p:spPr>
          <a:xfrm>
            <a:off x="2027965" y="3193834"/>
            <a:ext cx="2332653" cy="3363226"/>
          </a:xfrm>
          <a:prstGeom prst="rect">
            <a:avLst/>
          </a:prstGeom>
        </p:spPr>
      </p:pic>
    </p:spTree>
    <p:extLst>
      <p:ext uri="{BB962C8B-B14F-4D97-AF65-F5344CB8AC3E}">
        <p14:creationId xmlns:p14="http://schemas.microsoft.com/office/powerpoint/2010/main" val="3772935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4954</TotalTime>
  <Words>726</Words>
  <Application>Microsoft Office PowerPoint</Application>
  <PresentationFormat>Widescreen</PresentationFormat>
  <Paragraphs>177</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Times New Roman</vt:lpstr>
      <vt:lpstr>Webdings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Prior concepts about region (faults)</vt:lpstr>
      <vt:lpstr>Prior concepts about region (faults)</vt:lpstr>
      <vt:lpstr>PowerPoint Presentation</vt:lpstr>
      <vt:lpstr>PowerPoint Presentation</vt:lpstr>
      <vt:lpstr>Loop Information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Western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Jessell</dc:creator>
  <cp:lastModifiedBy>Mark Jessell</cp:lastModifiedBy>
  <cp:revision>265</cp:revision>
  <dcterms:created xsi:type="dcterms:W3CDTF">2019-12-08T13:09:37Z</dcterms:created>
  <dcterms:modified xsi:type="dcterms:W3CDTF">2023-07-12T02:24:52Z</dcterms:modified>
</cp:coreProperties>
</file>